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277" r:id="rId3"/>
    <p:sldId id="258" r:id="rId5"/>
    <p:sldId id="260" r:id="rId6"/>
    <p:sldId id="261" r:id="rId7"/>
    <p:sldId id="263" r:id="rId8"/>
    <p:sldId id="264" r:id="rId9"/>
    <p:sldId id="262" r:id="rId10"/>
    <p:sldId id="266" r:id="rId11"/>
    <p:sldId id="265" r:id="rId12"/>
    <p:sldId id="267" r:id="rId13"/>
    <p:sldId id="259" r:id="rId14"/>
    <p:sldId id="272" r:id="rId15"/>
    <p:sldId id="273" r:id="rId16"/>
    <p:sldId id="274" r:id="rId17"/>
    <p:sldId id="275" r:id="rId18"/>
    <p:sldId id="276" r:id="rId19"/>
  </p:sldIdLst>
  <p:sldSz cx="9144000" cy="6858000" type="screen4x3"/>
  <p:notesSz cx="6858000" cy="9144000"/>
  <p:embeddedFontLst>
    <p:embeddedFont>
      <p:font typeface="微软雅黑" panose="020B0503020204020204" charset="-122"/>
      <p:regular r:id="rId23"/>
    </p:embeddedFont>
    <p:embeddedFont>
      <p:font typeface="Calibri" panose="020F050202020403020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74" userDrawn="1">
          <p15:clr>
            <a:srgbClr val="A4A3A4"/>
          </p15:clr>
        </p15:guide>
        <p15:guide id="2" pos="141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showGuides="1">
      <p:cViewPr varScale="1">
        <p:scale>
          <a:sx n="74" d="100"/>
          <a:sy n="74" d="100"/>
        </p:scale>
        <p:origin x="-1092" y="-90"/>
      </p:cViewPr>
      <p:guideLst>
        <p:guide orient="horz" pos="1474"/>
        <p:guide pos="1417"/>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7" Type="http://schemas.openxmlformats.org/officeDocument/2006/relationships/font" Target="fonts/font5.fntdata"/><Relationship Id="rId26" Type="http://schemas.openxmlformats.org/officeDocument/2006/relationships/font" Target="fonts/font4.fntdata"/><Relationship Id="rId25" Type="http://schemas.openxmlformats.org/officeDocument/2006/relationships/font" Target="fonts/font3.fntdata"/><Relationship Id="rId24" Type="http://schemas.openxmlformats.org/officeDocument/2006/relationships/font" Target="fonts/font2.fntdata"/><Relationship Id="rId23" Type="http://schemas.openxmlformats.org/officeDocument/2006/relationships/font" Target="fonts/font1.fntdata"/><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9A63A524-75AD-834E-8472-0F221BB361EF}" type="slidenum">
              <a:rPr lang="en-GB" smtClean="0"/>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5" y="1420284"/>
            <a:ext cx="3886256" cy="980016"/>
          </a:xfrm>
        </p:spPr>
        <p:txBody>
          <a:bodyPr/>
          <a:lstStyle/>
          <a:p>
            <a:r>
              <a:rPr lang="en-US" smtClean="0"/>
              <a:t>Click to edit Master title style</a:t>
            </a:r>
            <a:endParaRPr lang="en-US"/>
          </a:p>
        </p:txBody>
      </p:sp>
      <p:sp>
        <p:nvSpPr>
          <p:cNvPr id="3" name="Subtitle 2"/>
          <p:cNvSpPr>
            <a:spLocks noGrp="1"/>
          </p:cNvSpPr>
          <p:nvPr>
            <p:ph type="subTitle" idx="1"/>
          </p:nvPr>
        </p:nvSpPr>
        <p:spPr>
          <a:xfrm>
            <a:off x="685810" y="2590800"/>
            <a:ext cx="3200446" cy="1168400"/>
          </a:xfrm>
        </p:spPr>
        <p:txBody>
          <a:bodyPr/>
          <a:lstStyle>
            <a:lvl1pPr marL="0" indent="0" algn="ctr">
              <a:buNone/>
              <a:defRPr>
                <a:solidFill>
                  <a:schemeClr val="tx1">
                    <a:tint val="75000"/>
                  </a:schemeClr>
                </a:solidFill>
              </a:defRPr>
            </a:lvl1pPr>
            <a:lvl2pPr marL="304800" indent="0" algn="ctr">
              <a:buNone/>
              <a:defRPr>
                <a:solidFill>
                  <a:schemeClr val="tx1">
                    <a:tint val="75000"/>
                  </a:schemeClr>
                </a:solidFill>
              </a:defRPr>
            </a:lvl2pPr>
            <a:lvl3pPr marL="609600" indent="0" algn="ctr">
              <a:buNone/>
              <a:defRPr>
                <a:solidFill>
                  <a:schemeClr val="tx1">
                    <a:tint val="75000"/>
                  </a:schemeClr>
                </a:solidFill>
              </a:defRPr>
            </a:lvl3pPr>
            <a:lvl4pPr marL="914400" indent="0" algn="ctr">
              <a:buNone/>
              <a:defRPr>
                <a:solidFill>
                  <a:schemeClr val="tx1">
                    <a:tint val="75000"/>
                  </a:schemeClr>
                </a:solidFill>
              </a:defRPr>
            </a:lvl4pPr>
            <a:lvl5pPr marL="1219200" indent="0" algn="ctr">
              <a:buNone/>
              <a:defRPr>
                <a:solidFill>
                  <a:schemeClr val="tx1">
                    <a:tint val="75000"/>
                  </a:schemeClr>
                </a:solidFill>
              </a:defRPr>
            </a:lvl5pPr>
            <a:lvl6pPr marL="1524000" indent="0" algn="ctr">
              <a:buNone/>
              <a:defRPr>
                <a:solidFill>
                  <a:schemeClr val="tx1">
                    <a:tint val="75000"/>
                  </a:schemeClr>
                </a:solidFill>
              </a:defRPr>
            </a:lvl6pPr>
            <a:lvl7pPr marL="1828800" indent="0" algn="ctr">
              <a:buNone/>
              <a:defRPr>
                <a:solidFill>
                  <a:schemeClr val="tx1">
                    <a:tint val="75000"/>
                  </a:schemeClr>
                </a:solidFill>
              </a:defRPr>
            </a:lvl7pPr>
            <a:lvl8pPr marL="2133600" indent="0" algn="ctr">
              <a:buNone/>
              <a:defRPr>
                <a:solidFill>
                  <a:schemeClr val="tx1">
                    <a:tint val="75000"/>
                  </a:schemeClr>
                </a:solidFill>
              </a:defRPr>
            </a:lvl8pPr>
            <a:lvl9pPr marL="24384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61161" y="2937934"/>
            <a:ext cx="3886256" cy="908050"/>
          </a:xfrm>
        </p:spPr>
        <p:txBody>
          <a:bodyPr anchor="t"/>
          <a:lstStyle>
            <a:lvl1pPr algn="l">
              <a:defRPr sz="2665" b="1" cap="all"/>
            </a:lvl1pPr>
          </a:lstStyle>
          <a:p>
            <a:r>
              <a:rPr lang="en-US" smtClean="0"/>
              <a:t>Click to edit Master title style</a:t>
            </a:r>
            <a:endParaRPr lang="en-US"/>
          </a:p>
        </p:txBody>
      </p:sp>
      <p:sp>
        <p:nvSpPr>
          <p:cNvPr id="3" name="Text Placeholder 2"/>
          <p:cNvSpPr>
            <a:spLocks noGrp="1"/>
          </p:cNvSpPr>
          <p:nvPr>
            <p:ph type="body" idx="1"/>
          </p:nvPr>
        </p:nvSpPr>
        <p:spPr>
          <a:xfrm>
            <a:off x="361161" y="1937809"/>
            <a:ext cx="3886256" cy="1000125"/>
          </a:xfrm>
        </p:spPr>
        <p:txBody>
          <a:bodyPr anchor="b"/>
          <a:lstStyle>
            <a:lvl1pPr marL="0" indent="0">
              <a:buNone/>
              <a:defRPr sz="1335">
                <a:solidFill>
                  <a:schemeClr val="tx1">
                    <a:tint val="75000"/>
                  </a:schemeClr>
                </a:solidFill>
              </a:defRPr>
            </a:lvl1pPr>
            <a:lvl2pPr marL="304800" indent="0">
              <a:buNone/>
              <a:defRPr sz="1200">
                <a:solidFill>
                  <a:schemeClr val="tx1">
                    <a:tint val="75000"/>
                  </a:schemeClr>
                </a:solidFill>
              </a:defRPr>
            </a:lvl2pPr>
            <a:lvl3pPr marL="609600" indent="0">
              <a:buNone/>
              <a:defRPr sz="1065">
                <a:solidFill>
                  <a:schemeClr val="tx1">
                    <a:tint val="75000"/>
                  </a:schemeClr>
                </a:solidFill>
              </a:defRPr>
            </a:lvl3pPr>
            <a:lvl4pPr marL="914400" indent="0">
              <a:buNone/>
              <a:defRPr sz="935">
                <a:solidFill>
                  <a:schemeClr val="tx1">
                    <a:tint val="75000"/>
                  </a:schemeClr>
                </a:solidFill>
              </a:defRPr>
            </a:lvl4pPr>
            <a:lvl5pPr marL="1219200" indent="0">
              <a:buNone/>
              <a:defRPr sz="935">
                <a:solidFill>
                  <a:schemeClr val="tx1">
                    <a:tint val="75000"/>
                  </a:schemeClr>
                </a:solidFill>
              </a:defRPr>
            </a:lvl5pPr>
            <a:lvl6pPr marL="1524000" indent="0">
              <a:buNone/>
              <a:defRPr sz="935">
                <a:solidFill>
                  <a:schemeClr val="tx1">
                    <a:tint val="75000"/>
                  </a:schemeClr>
                </a:solidFill>
              </a:defRPr>
            </a:lvl6pPr>
            <a:lvl7pPr marL="1828800" indent="0">
              <a:buNone/>
              <a:defRPr sz="935">
                <a:solidFill>
                  <a:schemeClr val="tx1">
                    <a:tint val="75000"/>
                  </a:schemeClr>
                </a:solidFill>
              </a:defRPr>
            </a:lvl7pPr>
            <a:lvl8pPr marL="2133600" indent="0">
              <a:buNone/>
              <a:defRPr sz="935">
                <a:solidFill>
                  <a:schemeClr val="tx1">
                    <a:tint val="75000"/>
                  </a:schemeClr>
                </a:solidFill>
              </a:defRPr>
            </a:lvl8pPr>
            <a:lvl9pPr marL="2438400" indent="0">
              <a:buNone/>
              <a:defRPr sz="935">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4" y="1066800"/>
            <a:ext cx="2019329" cy="3017309"/>
          </a:xfrm>
        </p:spPr>
        <p:txBody>
          <a:bodyPr/>
          <a:lstStyle>
            <a:lvl1pPr>
              <a:defRPr sz="1865"/>
            </a:lvl1pPr>
            <a:lvl2pPr>
              <a:defRPr sz="1600"/>
            </a:lvl2pPr>
            <a:lvl3pPr>
              <a:defRPr sz="1335"/>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2324133" y="1066800"/>
            <a:ext cx="2019329" cy="3017309"/>
          </a:xfrm>
        </p:spPr>
        <p:txBody>
          <a:bodyPr/>
          <a:lstStyle>
            <a:lvl1pPr>
              <a:defRPr sz="1865"/>
            </a:lvl1pPr>
            <a:lvl2pPr>
              <a:defRPr sz="1600"/>
            </a:lvl2pPr>
            <a:lvl3pPr>
              <a:defRPr sz="1335"/>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28604" y="1023409"/>
            <a:ext cx="2020123" cy="426508"/>
          </a:xfrm>
        </p:spPr>
        <p:txBody>
          <a:bodyPr anchor="b"/>
          <a:lstStyle>
            <a:lvl1pPr marL="0" indent="0">
              <a:buNone/>
              <a:defRPr sz="1600" b="1"/>
            </a:lvl1pPr>
            <a:lvl2pPr marL="304800" indent="0">
              <a:buNone/>
              <a:defRPr sz="1335" b="1"/>
            </a:lvl2pPr>
            <a:lvl3pPr marL="609600" indent="0">
              <a:buNone/>
              <a:defRPr sz="1200" b="1"/>
            </a:lvl3pPr>
            <a:lvl4pPr marL="914400" indent="0">
              <a:buNone/>
              <a:defRPr sz="1065" b="1"/>
            </a:lvl4pPr>
            <a:lvl5pPr marL="1219200" indent="0">
              <a:buNone/>
              <a:defRPr sz="1065" b="1"/>
            </a:lvl5pPr>
            <a:lvl6pPr marL="1524000" indent="0">
              <a:buNone/>
              <a:defRPr sz="1065" b="1"/>
            </a:lvl6pPr>
            <a:lvl7pPr marL="1828800" indent="0">
              <a:buNone/>
              <a:defRPr sz="1065" b="1"/>
            </a:lvl7pPr>
            <a:lvl8pPr marL="2133600" indent="0">
              <a:buNone/>
              <a:defRPr sz="1065" b="1"/>
            </a:lvl8pPr>
            <a:lvl9pPr marL="2438400" indent="0">
              <a:buNone/>
              <a:defRPr sz="1065"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228604" y="1449916"/>
            <a:ext cx="2020123" cy="2634192"/>
          </a:xfrm>
        </p:spPr>
        <p:txBody>
          <a:bodyPr/>
          <a:lstStyle>
            <a:lvl1pPr>
              <a:defRPr sz="1600"/>
            </a:lvl1pPr>
            <a:lvl2pPr>
              <a:defRPr sz="1335"/>
            </a:lvl2pPr>
            <a:lvl3pPr>
              <a:defRPr sz="1200"/>
            </a:lvl3pPr>
            <a:lvl4pPr>
              <a:defRPr sz="1065"/>
            </a:lvl4pPr>
            <a:lvl5pPr>
              <a:defRPr sz="1065"/>
            </a:lvl5pPr>
            <a:lvl6pPr>
              <a:defRPr sz="1065"/>
            </a:lvl6pPr>
            <a:lvl7pPr>
              <a:defRPr sz="1065"/>
            </a:lvl7pPr>
            <a:lvl8pPr>
              <a:defRPr sz="1065"/>
            </a:lvl8pPr>
            <a:lvl9pPr>
              <a:defRPr sz="1065"/>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2322546" y="1023409"/>
            <a:ext cx="2020916" cy="426508"/>
          </a:xfrm>
        </p:spPr>
        <p:txBody>
          <a:bodyPr anchor="b"/>
          <a:lstStyle>
            <a:lvl1pPr marL="0" indent="0">
              <a:buNone/>
              <a:defRPr sz="1600" b="1"/>
            </a:lvl1pPr>
            <a:lvl2pPr marL="304800" indent="0">
              <a:buNone/>
              <a:defRPr sz="1335" b="1"/>
            </a:lvl2pPr>
            <a:lvl3pPr marL="609600" indent="0">
              <a:buNone/>
              <a:defRPr sz="1200" b="1"/>
            </a:lvl3pPr>
            <a:lvl4pPr marL="914400" indent="0">
              <a:buNone/>
              <a:defRPr sz="1065" b="1"/>
            </a:lvl4pPr>
            <a:lvl5pPr marL="1219200" indent="0">
              <a:buNone/>
              <a:defRPr sz="1065" b="1"/>
            </a:lvl5pPr>
            <a:lvl6pPr marL="1524000" indent="0">
              <a:buNone/>
              <a:defRPr sz="1065" b="1"/>
            </a:lvl6pPr>
            <a:lvl7pPr marL="1828800" indent="0">
              <a:buNone/>
              <a:defRPr sz="1065" b="1"/>
            </a:lvl7pPr>
            <a:lvl8pPr marL="2133600" indent="0">
              <a:buNone/>
              <a:defRPr sz="1065" b="1"/>
            </a:lvl8pPr>
            <a:lvl9pPr marL="2438400" indent="0">
              <a:buNone/>
              <a:defRPr sz="1065"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2322546" y="1449916"/>
            <a:ext cx="2020916" cy="2634192"/>
          </a:xfrm>
        </p:spPr>
        <p:txBody>
          <a:bodyPr/>
          <a:lstStyle>
            <a:lvl1pPr>
              <a:defRPr sz="1600"/>
            </a:lvl1pPr>
            <a:lvl2pPr>
              <a:defRPr sz="1335"/>
            </a:lvl2pPr>
            <a:lvl3pPr>
              <a:defRPr sz="1200"/>
            </a:lvl3pPr>
            <a:lvl4pPr>
              <a:defRPr sz="1065"/>
            </a:lvl4pPr>
            <a:lvl5pPr>
              <a:defRPr sz="1065"/>
            </a:lvl5pPr>
            <a:lvl6pPr>
              <a:defRPr sz="1065"/>
            </a:lvl6pPr>
            <a:lvl7pPr>
              <a:defRPr sz="1065"/>
            </a:lvl7pPr>
            <a:lvl8pPr>
              <a:defRPr sz="1065"/>
            </a:lvl8pPr>
            <a:lvl9pPr>
              <a:defRPr sz="1065"/>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8604" y="182034"/>
            <a:ext cx="1504178" cy="774700"/>
          </a:xfrm>
        </p:spPr>
        <p:txBody>
          <a:bodyPr anchor="b"/>
          <a:lstStyle>
            <a:lvl1pPr algn="l">
              <a:defRPr sz="1335" b="1"/>
            </a:lvl1pPr>
          </a:lstStyle>
          <a:p>
            <a:r>
              <a:rPr lang="en-US" smtClean="0"/>
              <a:t>Click to edit Master title style</a:t>
            </a:r>
            <a:endParaRPr lang="en-US"/>
          </a:p>
        </p:txBody>
      </p:sp>
      <p:sp>
        <p:nvSpPr>
          <p:cNvPr id="3" name="Content Placeholder 2"/>
          <p:cNvSpPr>
            <a:spLocks noGrp="1"/>
          </p:cNvSpPr>
          <p:nvPr>
            <p:ph idx="1"/>
          </p:nvPr>
        </p:nvSpPr>
        <p:spPr>
          <a:xfrm>
            <a:off x="1787551" y="182034"/>
            <a:ext cx="2555911" cy="3902075"/>
          </a:xfrm>
        </p:spPr>
        <p:txBody>
          <a:bodyPr/>
          <a:lstStyle>
            <a:lvl1pPr>
              <a:defRPr sz="2135"/>
            </a:lvl1pPr>
            <a:lvl2pPr>
              <a:defRPr sz="1865"/>
            </a:lvl2pPr>
            <a:lvl3pPr>
              <a:defRPr sz="1600"/>
            </a:lvl3pPr>
            <a:lvl4pPr>
              <a:defRPr sz="1335"/>
            </a:lvl4pPr>
            <a:lvl5pPr>
              <a:defRPr sz="1335"/>
            </a:lvl5pPr>
            <a:lvl6pPr>
              <a:defRPr sz="1335"/>
            </a:lvl6pPr>
            <a:lvl7pPr>
              <a:defRPr sz="1335"/>
            </a:lvl7pPr>
            <a:lvl8pPr>
              <a:defRPr sz="1335"/>
            </a:lvl8pPr>
            <a:lvl9pPr>
              <a:defRPr sz="1335"/>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228604" y="956734"/>
            <a:ext cx="1504178" cy="3127375"/>
          </a:xfrm>
        </p:spPr>
        <p:txBody>
          <a:bodyPr/>
          <a:lstStyle>
            <a:lvl1pPr marL="0" indent="0">
              <a:buNone/>
              <a:defRPr sz="935"/>
            </a:lvl1pPr>
            <a:lvl2pPr marL="304800" indent="0">
              <a:buNone/>
              <a:defRPr sz="800"/>
            </a:lvl2pPr>
            <a:lvl3pPr marL="609600" indent="0">
              <a:buNone/>
              <a:defRPr sz="665"/>
            </a:lvl3pPr>
            <a:lvl4pPr marL="914400" indent="0">
              <a:buNone/>
              <a:defRPr sz="600"/>
            </a:lvl4pPr>
            <a:lvl5pPr marL="1219200" indent="0">
              <a:buNone/>
              <a:defRPr sz="600"/>
            </a:lvl5pPr>
            <a:lvl6pPr marL="1524000" indent="0">
              <a:buNone/>
              <a:defRPr sz="600"/>
            </a:lvl6pPr>
            <a:lvl7pPr marL="1828800" indent="0">
              <a:buNone/>
              <a:defRPr sz="600"/>
            </a:lvl7pPr>
            <a:lvl8pPr marL="2133600" indent="0">
              <a:buNone/>
              <a:defRPr sz="600"/>
            </a:lvl8pPr>
            <a:lvl9pPr marL="2438400" indent="0">
              <a:buNone/>
              <a:defRPr sz="6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6156" y="3200400"/>
            <a:ext cx="2743239" cy="377825"/>
          </a:xfrm>
        </p:spPr>
        <p:txBody>
          <a:bodyPr anchor="b"/>
          <a:lstStyle>
            <a:lvl1pPr algn="l">
              <a:defRPr sz="1335" b="1"/>
            </a:lvl1pPr>
          </a:lstStyle>
          <a:p>
            <a:r>
              <a:rPr lang="en-US" smtClean="0"/>
              <a:t>Click to edit Master title style</a:t>
            </a:r>
            <a:endParaRPr lang="en-US"/>
          </a:p>
        </p:txBody>
      </p:sp>
      <p:sp>
        <p:nvSpPr>
          <p:cNvPr id="3" name="Picture Placeholder 2"/>
          <p:cNvSpPr>
            <a:spLocks noGrp="1"/>
          </p:cNvSpPr>
          <p:nvPr>
            <p:ph type="pic" idx="1"/>
          </p:nvPr>
        </p:nvSpPr>
        <p:spPr>
          <a:xfrm>
            <a:off x="896156" y="408516"/>
            <a:ext cx="2743239" cy="2743200"/>
          </a:xfrm>
        </p:spPr>
        <p:txBody>
          <a:bodyPr/>
          <a:lstStyle>
            <a:lvl1pPr marL="0" indent="0">
              <a:buNone/>
              <a:defRPr sz="2135"/>
            </a:lvl1pPr>
            <a:lvl2pPr marL="304800" indent="0">
              <a:buNone/>
              <a:defRPr sz="1865"/>
            </a:lvl2pPr>
            <a:lvl3pPr marL="609600" indent="0">
              <a:buNone/>
              <a:defRPr sz="1600"/>
            </a:lvl3pPr>
            <a:lvl4pPr marL="914400" indent="0">
              <a:buNone/>
              <a:defRPr sz="1335"/>
            </a:lvl4pPr>
            <a:lvl5pPr marL="1219200" indent="0">
              <a:buNone/>
              <a:defRPr sz="1335"/>
            </a:lvl5pPr>
            <a:lvl6pPr marL="1524000" indent="0">
              <a:buNone/>
              <a:defRPr sz="1335"/>
            </a:lvl6pPr>
            <a:lvl7pPr marL="1828800" indent="0">
              <a:buNone/>
              <a:defRPr sz="1335"/>
            </a:lvl7pPr>
            <a:lvl8pPr marL="2133600" indent="0">
              <a:buNone/>
              <a:defRPr sz="1335"/>
            </a:lvl8pPr>
            <a:lvl9pPr marL="2438400" indent="0">
              <a:buNone/>
              <a:defRPr sz="1335"/>
            </a:lvl9pPr>
          </a:lstStyle>
          <a:p>
            <a:endParaRPr lang="en-US"/>
          </a:p>
        </p:txBody>
      </p:sp>
      <p:sp>
        <p:nvSpPr>
          <p:cNvPr id="4" name="Text Placeholder 3"/>
          <p:cNvSpPr>
            <a:spLocks noGrp="1"/>
          </p:cNvSpPr>
          <p:nvPr>
            <p:ph type="body" sz="half" idx="2"/>
          </p:nvPr>
        </p:nvSpPr>
        <p:spPr>
          <a:xfrm>
            <a:off x="896156" y="3578225"/>
            <a:ext cx="2743239" cy="536575"/>
          </a:xfrm>
        </p:spPr>
        <p:txBody>
          <a:bodyPr/>
          <a:lstStyle>
            <a:lvl1pPr marL="0" indent="0">
              <a:buNone/>
              <a:defRPr sz="935"/>
            </a:lvl1pPr>
            <a:lvl2pPr marL="304800" indent="0">
              <a:buNone/>
              <a:defRPr sz="800"/>
            </a:lvl2pPr>
            <a:lvl3pPr marL="609600" indent="0">
              <a:buNone/>
              <a:defRPr sz="665"/>
            </a:lvl3pPr>
            <a:lvl4pPr marL="914400" indent="0">
              <a:buNone/>
              <a:defRPr sz="600"/>
            </a:lvl4pPr>
            <a:lvl5pPr marL="1219200" indent="0">
              <a:buNone/>
              <a:defRPr sz="600"/>
            </a:lvl5pPr>
            <a:lvl6pPr marL="1524000" indent="0">
              <a:buNone/>
              <a:defRPr sz="600"/>
            </a:lvl6pPr>
            <a:lvl7pPr marL="1828800" indent="0">
              <a:buNone/>
              <a:defRPr sz="600"/>
            </a:lvl7pPr>
            <a:lvl8pPr marL="2133600" indent="0">
              <a:buNone/>
              <a:defRPr sz="600"/>
            </a:lvl8pPr>
            <a:lvl9pPr marL="2438400" indent="0">
              <a:buNone/>
              <a:defRPr sz="6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1D8BD707-D9CF-40AE-B4C6-C98DA3205C09}"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314747" y="183092"/>
            <a:ext cx="1028715" cy="3901016"/>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4" y="183092"/>
            <a:ext cx="3009943" cy="3901016"/>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tro Slide 1">
    <p:bg>
      <p:bgPr>
        <a:blipFill dpi="0" rotWithShape="1">
          <a:blip r:embed="rId2" cstate="hqprint">
            <a:lum/>
          </a:blip>
          <a:srcRect/>
          <a:stretch>
            <a:fillRect/>
          </a:stretch>
        </a:blipFill>
        <a:effectLst/>
      </p:bgPr>
    </p:bg>
    <p:spTree>
      <p:nvGrpSpPr>
        <p:cNvPr id="1" name=""/>
        <p:cNvGrpSpPr/>
        <p:nvPr/>
      </p:nvGrpSpPr>
      <p:grpSpPr>
        <a:xfrm>
          <a:off x="0" y="0"/>
          <a:ext cx="0" cy="0"/>
          <a:chOff x="0" y="0"/>
          <a:chExt cx="0" cy="0"/>
        </a:xfrm>
      </p:grpSpPr>
      <p:sp>
        <p:nvSpPr>
          <p:cNvPr id="13" name="Text Placeholder 12"/>
          <p:cNvSpPr>
            <a:spLocks noGrp="1"/>
          </p:cNvSpPr>
          <p:nvPr>
            <p:ph type="body" sz="quarter" idx="10" hasCustomPrompt="1"/>
          </p:nvPr>
        </p:nvSpPr>
        <p:spPr>
          <a:xfrm>
            <a:off x="1476183" y="2709081"/>
            <a:ext cx="4335412" cy="1171317"/>
          </a:xfrm>
          <a:prstGeom prst="rect">
            <a:avLst/>
          </a:prstGeom>
        </p:spPr>
        <p:txBody>
          <a:bodyPr lIns="0" tIns="0" rIns="0" bIns="0"/>
          <a:lstStyle>
            <a:lvl1pPr marL="0" indent="0">
              <a:buNone/>
              <a:defRPr sz="3000" b="1" i="0">
                <a:solidFill>
                  <a:schemeClr val="bg1"/>
                </a:solidFill>
                <a:latin typeface="Inter" panose="02000503000000020004" pitchFamily="2" charset="0"/>
                <a:ea typeface="Inter" panose="02000503000000020004" pitchFamily="2" charset="0"/>
                <a:cs typeface="Inter" panose="02000503000000020004" pitchFamily="2" charset="0"/>
              </a:defRPr>
            </a:lvl1pPr>
            <a:lvl2pPr>
              <a:defRPr sz="3000" b="1" i="0">
                <a:solidFill>
                  <a:schemeClr val="bg1"/>
                </a:solidFill>
                <a:latin typeface="Inter" panose="02000503000000020004" pitchFamily="2" charset="0"/>
                <a:ea typeface="Inter" panose="02000503000000020004" pitchFamily="2" charset="0"/>
                <a:cs typeface="Inter" panose="02000503000000020004" pitchFamily="2" charset="0"/>
              </a:defRPr>
            </a:lvl2pPr>
            <a:lvl3pPr>
              <a:defRPr sz="3000" b="1" i="0">
                <a:solidFill>
                  <a:schemeClr val="bg1"/>
                </a:solidFill>
                <a:latin typeface="Inter" panose="02000503000000020004" pitchFamily="2" charset="0"/>
                <a:ea typeface="Inter" panose="02000503000000020004" pitchFamily="2" charset="0"/>
                <a:cs typeface="Inter" panose="02000503000000020004" pitchFamily="2" charset="0"/>
              </a:defRPr>
            </a:lvl3pPr>
            <a:lvl4pPr>
              <a:defRPr sz="3000" b="1" i="0">
                <a:solidFill>
                  <a:schemeClr val="bg1"/>
                </a:solidFill>
                <a:latin typeface="Inter" panose="02000503000000020004" pitchFamily="2" charset="0"/>
                <a:ea typeface="Inter" panose="02000503000000020004" pitchFamily="2" charset="0"/>
                <a:cs typeface="Inter" panose="02000503000000020004" pitchFamily="2" charset="0"/>
              </a:defRPr>
            </a:lvl4pPr>
            <a:lvl5pPr>
              <a:defRPr sz="3000" b="1" i="0">
                <a:solidFill>
                  <a:schemeClr val="bg1"/>
                </a:solidFill>
                <a:latin typeface="Inter" panose="02000503000000020004" pitchFamily="2" charset="0"/>
                <a:ea typeface="Inter" panose="02000503000000020004" pitchFamily="2" charset="0"/>
                <a:cs typeface="Inter" panose="02000503000000020004" pitchFamily="2" charset="0"/>
              </a:defRPr>
            </a:lvl5pPr>
          </a:lstStyle>
          <a:p>
            <a:pPr lvl="0"/>
            <a:r>
              <a:rPr lang="en-GB" dirty="0"/>
              <a:t>Click to add the title of your presentation</a:t>
            </a:r>
            <a:endParaRPr lang="en-GB" dirty="0"/>
          </a:p>
        </p:txBody>
      </p:sp>
      <p:sp>
        <p:nvSpPr>
          <p:cNvPr id="15" name="Text Placeholder 14"/>
          <p:cNvSpPr>
            <a:spLocks noGrp="1"/>
          </p:cNvSpPr>
          <p:nvPr>
            <p:ph type="body" sz="quarter" idx="11" hasCustomPrompt="1"/>
          </p:nvPr>
        </p:nvSpPr>
        <p:spPr>
          <a:xfrm>
            <a:off x="1476183" y="3994956"/>
            <a:ext cx="4314825" cy="741363"/>
          </a:xfrm>
          <a:prstGeom prst="rect">
            <a:avLst/>
          </a:prstGeom>
        </p:spPr>
        <p:txBody>
          <a:bodyPr lIns="0" tIns="0" rIns="0" bIns="0"/>
          <a:lstStyle>
            <a:lvl1pPr marL="0" indent="0">
              <a:buNone/>
              <a:defRPr sz="1500" b="0" i="0">
                <a:solidFill>
                  <a:schemeClr val="bg1"/>
                </a:solidFill>
                <a:latin typeface="Inter" panose="02000503000000020004" pitchFamily="2" charset="0"/>
                <a:ea typeface="Inter" panose="02000503000000020004" pitchFamily="2" charset="0"/>
                <a:cs typeface="Inter" panose="02000503000000020004" pitchFamily="2" charset="0"/>
              </a:defRPr>
            </a:lvl1pPr>
            <a:lvl2pPr>
              <a:defRPr sz="1500" b="0" i="0">
                <a:solidFill>
                  <a:schemeClr val="bg1"/>
                </a:solidFill>
                <a:latin typeface="Inter" panose="02000503000000020004" pitchFamily="2" charset="0"/>
                <a:ea typeface="Inter" panose="02000503000000020004" pitchFamily="2" charset="0"/>
                <a:cs typeface="Inter" panose="02000503000000020004" pitchFamily="2" charset="0"/>
              </a:defRPr>
            </a:lvl2pPr>
            <a:lvl3pPr>
              <a:defRPr sz="1500" b="0" i="0">
                <a:solidFill>
                  <a:schemeClr val="bg1"/>
                </a:solidFill>
                <a:latin typeface="Inter" panose="02000503000000020004" pitchFamily="2" charset="0"/>
                <a:ea typeface="Inter" panose="02000503000000020004" pitchFamily="2" charset="0"/>
                <a:cs typeface="Inter" panose="02000503000000020004" pitchFamily="2" charset="0"/>
              </a:defRPr>
            </a:lvl3pPr>
            <a:lvl4pPr>
              <a:defRPr sz="1500" b="0" i="0">
                <a:solidFill>
                  <a:schemeClr val="bg1"/>
                </a:solidFill>
                <a:latin typeface="Inter" panose="02000503000000020004" pitchFamily="2" charset="0"/>
                <a:ea typeface="Inter" panose="02000503000000020004" pitchFamily="2" charset="0"/>
                <a:cs typeface="Inter" panose="02000503000000020004" pitchFamily="2" charset="0"/>
              </a:defRPr>
            </a:lvl4pPr>
            <a:lvl5pPr>
              <a:defRPr sz="1500" b="0" i="0">
                <a:solidFill>
                  <a:schemeClr val="bg1"/>
                </a:solidFill>
                <a:latin typeface="Inter" panose="02000503000000020004" pitchFamily="2" charset="0"/>
                <a:ea typeface="Inter" panose="02000503000000020004" pitchFamily="2" charset="0"/>
                <a:cs typeface="Inter" panose="02000503000000020004" pitchFamily="2" charset="0"/>
              </a:defRPr>
            </a:lvl5pPr>
          </a:lstStyle>
          <a:p>
            <a:pPr lvl="0"/>
            <a:r>
              <a:rPr lang="en-GB" dirty="0"/>
              <a:t>Click to add your subheading</a:t>
            </a:r>
            <a:endParaRPr lang="en-GB" dirty="0"/>
          </a:p>
        </p:txBody>
      </p:sp>
      <p:sp>
        <p:nvSpPr>
          <p:cNvPr id="4" name="Text Placeholder 16"/>
          <p:cNvSpPr>
            <a:spLocks noGrp="1"/>
          </p:cNvSpPr>
          <p:nvPr>
            <p:ph type="body" sz="quarter" idx="12" hasCustomPrompt="1"/>
          </p:nvPr>
        </p:nvSpPr>
        <p:spPr>
          <a:xfrm>
            <a:off x="1476183" y="5776354"/>
            <a:ext cx="1406255" cy="203069"/>
          </a:xfrm>
          <a:prstGeom prst="rect">
            <a:avLst/>
          </a:prstGeom>
        </p:spPr>
        <p:txBody>
          <a:bodyPr lIns="0" tIns="0" rIns="0" bIns="0" anchor="b"/>
          <a:lstStyle>
            <a:lvl1pPr marL="0" indent="0">
              <a:buNone/>
              <a:defRPr sz="900">
                <a:solidFill>
                  <a:schemeClr val="bg1"/>
                </a:solidFill>
              </a:defRPr>
            </a:lvl1pPr>
            <a:lvl2pPr marL="342900" indent="0">
              <a:buNone/>
              <a:defRPr sz="900">
                <a:solidFill>
                  <a:schemeClr val="bg1"/>
                </a:solidFill>
              </a:defRPr>
            </a:lvl2pPr>
            <a:lvl3pPr marL="685800" indent="0">
              <a:buNone/>
              <a:defRPr sz="90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GB" dirty="0"/>
              <a:t>Date</a:t>
            </a:r>
            <a:endParaRPr lang="en-GB" dirty="0"/>
          </a:p>
        </p:txBody>
      </p:sp>
      <p:sp>
        <p:nvSpPr>
          <p:cNvPr id="5" name="Text Placeholder 16"/>
          <p:cNvSpPr>
            <a:spLocks noGrp="1"/>
          </p:cNvSpPr>
          <p:nvPr>
            <p:ph type="body" sz="quarter" idx="13" hasCustomPrompt="1"/>
          </p:nvPr>
        </p:nvSpPr>
        <p:spPr>
          <a:xfrm>
            <a:off x="3938110" y="5780933"/>
            <a:ext cx="2092928" cy="203069"/>
          </a:xfrm>
          <a:prstGeom prst="rect">
            <a:avLst/>
          </a:prstGeom>
        </p:spPr>
        <p:txBody>
          <a:bodyPr lIns="0" tIns="0" rIns="0" bIns="0" anchor="b"/>
          <a:lstStyle>
            <a:lvl1pPr marL="0" indent="0">
              <a:buNone/>
              <a:defRPr sz="900">
                <a:solidFill>
                  <a:schemeClr val="bg1"/>
                </a:solidFill>
              </a:defRPr>
            </a:lvl1pPr>
            <a:lvl2pPr marL="342900" indent="0">
              <a:buNone/>
              <a:defRPr sz="900">
                <a:solidFill>
                  <a:schemeClr val="bg1"/>
                </a:solidFill>
              </a:defRPr>
            </a:lvl2pPr>
            <a:lvl3pPr marL="685800" indent="0">
              <a:buNone/>
              <a:defRPr sz="90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GB" dirty="0"/>
              <a:t>Speaker Name</a:t>
            </a:r>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4" y="183092"/>
            <a:ext cx="4114859" cy="762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228604" y="1066800"/>
            <a:ext cx="4114859" cy="3017309"/>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228604" y="4237566"/>
            <a:ext cx="1066815" cy="243416"/>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fld>
            <a:endParaRPr lang="en-US"/>
          </a:p>
        </p:txBody>
      </p:sp>
      <p:sp>
        <p:nvSpPr>
          <p:cNvPr id="5" name="Footer Placeholder 4"/>
          <p:cNvSpPr>
            <a:spLocks noGrp="1"/>
          </p:cNvSpPr>
          <p:nvPr>
            <p:ph type="ftr" sz="quarter" idx="3"/>
          </p:nvPr>
        </p:nvSpPr>
        <p:spPr>
          <a:xfrm>
            <a:off x="1562122" y="4237566"/>
            <a:ext cx="1447821" cy="243416"/>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276646" y="4237566"/>
            <a:ext cx="1066815" cy="243416"/>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609600" rtl="0" eaLnBrk="1" latinLnBrk="0" hangingPunct="1">
        <a:spcBef>
          <a:spcPct val="0"/>
        </a:spcBef>
        <a:buNone/>
        <a:defRPr sz="2935" kern="1200">
          <a:solidFill>
            <a:schemeClr val="tx1"/>
          </a:solidFill>
          <a:latin typeface="+mj-lt"/>
          <a:ea typeface="+mj-ea"/>
          <a:cs typeface="+mj-cs"/>
        </a:defRPr>
      </a:lvl1pPr>
    </p:titleStyle>
    <p:bodyStyle>
      <a:lvl1pPr marL="228600" indent="-228600" algn="l" defTabSz="609600" rtl="0" eaLnBrk="1" latinLnBrk="0" hangingPunct="1">
        <a:spcBef>
          <a:spcPct val="13000"/>
        </a:spcBef>
        <a:buFont typeface="Arial" panose="020B0604020202020204" pitchFamily="34" charset="0"/>
        <a:buChar char="•"/>
        <a:defRPr sz="2135" kern="1200">
          <a:solidFill>
            <a:schemeClr val="tx1"/>
          </a:solidFill>
          <a:latin typeface="+mn-lt"/>
          <a:ea typeface="+mn-ea"/>
          <a:cs typeface="+mn-cs"/>
        </a:defRPr>
      </a:lvl1pPr>
      <a:lvl2pPr marL="495300" indent="-190500" algn="l" defTabSz="609600" rtl="0" eaLnBrk="1" latinLnBrk="0" hangingPunct="1">
        <a:spcBef>
          <a:spcPct val="13000"/>
        </a:spcBef>
        <a:buFont typeface="Arial" panose="020B0604020202020204" pitchFamily="34" charset="0"/>
        <a:buChar char="–"/>
        <a:defRPr sz="1865" kern="1200">
          <a:solidFill>
            <a:schemeClr val="tx1"/>
          </a:solidFill>
          <a:latin typeface="+mn-lt"/>
          <a:ea typeface="+mn-ea"/>
          <a:cs typeface="+mn-cs"/>
        </a:defRPr>
      </a:lvl2pPr>
      <a:lvl3pPr marL="762000" indent="-152400" algn="l" defTabSz="609600" rtl="0" eaLnBrk="1" latinLnBrk="0" hangingPunct="1">
        <a:spcBef>
          <a:spcPct val="13000"/>
        </a:spcBef>
        <a:buFont typeface="Arial" panose="020B0604020202020204" pitchFamily="34" charset="0"/>
        <a:buChar char="•"/>
        <a:defRPr sz="1600" kern="1200">
          <a:solidFill>
            <a:schemeClr val="tx1"/>
          </a:solidFill>
          <a:latin typeface="+mn-lt"/>
          <a:ea typeface="+mn-ea"/>
          <a:cs typeface="+mn-cs"/>
        </a:defRPr>
      </a:lvl3pPr>
      <a:lvl4pPr marL="1066800" indent="-152400" algn="l" defTabSz="609600" rtl="0" eaLnBrk="1" latinLnBrk="0" hangingPunct="1">
        <a:spcBef>
          <a:spcPct val="13000"/>
        </a:spcBef>
        <a:buFont typeface="Arial" panose="020B0604020202020204" pitchFamily="34" charset="0"/>
        <a:buChar char="–"/>
        <a:defRPr sz="1335" kern="1200">
          <a:solidFill>
            <a:schemeClr val="tx1"/>
          </a:solidFill>
          <a:latin typeface="+mn-lt"/>
          <a:ea typeface="+mn-ea"/>
          <a:cs typeface="+mn-cs"/>
        </a:defRPr>
      </a:lvl4pPr>
      <a:lvl5pPr marL="1371600" indent="-152400" algn="l" defTabSz="609600" rtl="0" eaLnBrk="1" latinLnBrk="0" hangingPunct="1">
        <a:spcBef>
          <a:spcPct val="13000"/>
        </a:spcBef>
        <a:buFont typeface="Arial" panose="020B0604020202020204" pitchFamily="34" charset="0"/>
        <a:buChar char="»"/>
        <a:defRPr sz="1335" kern="1200">
          <a:solidFill>
            <a:schemeClr val="tx1"/>
          </a:solidFill>
          <a:latin typeface="+mn-lt"/>
          <a:ea typeface="+mn-ea"/>
          <a:cs typeface="+mn-cs"/>
        </a:defRPr>
      </a:lvl5pPr>
      <a:lvl6pPr marL="1676400" indent="-152400" algn="l" defTabSz="609600" rtl="0" eaLnBrk="1" latinLnBrk="0" hangingPunct="1">
        <a:spcBef>
          <a:spcPct val="13000"/>
        </a:spcBef>
        <a:buFont typeface="Arial" panose="020B0604020202020204" pitchFamily="34" charset="0"/>
        <a:buChar char="•"/>
        <a:defRPr sz="1335" kern="1200">
          <a:solidFill>
            <a:schemeClr val="tx1"/>
          </a:solidFill>
          <a:latin typeface="+mn-lt"/>
          <a:ea typeface="+mn-ea"/>
          <a:cs typeface="+mn-cs"/>
        </a:defRPr>
      </a:lvl6pPr>
      <a:lvl7pPr marL="1981200" indent="-152400" algn="l" defTabSz="609600" rtl="0" eaLnBrk="1" latinLnBrk="0" hangingPunct="1">
        <a:spcBef>
          <a:spcPct val="13000"/>
        </a:spcBef>
        <a:buFont typeface="Arial" panose="020B0604020202020204" pitchFamily="34" charset="0"/>
        <a:buChar char="•"/>
        <a:defRPr sz="1335" kern="1200">
          <a:solidFill>
            <a:schemeClr val="tx1"/>
          </a:solidFill>
          <a:latin typeface="+mn-lt"/>
          <a:ea typeface="+mn-ea"/>
          <a:cs typeface="+mn-cs"/>
        </a:defRPr>
      </a:lvl7pPr>
      <a:lvl8pPr marL="2286000" indent="-152400" algn="l" defTabSz="609600" rtl="0" eaLnBrk="1" latinLnBrk="0" hangingPunct="1">
        <a:spcBef>
          <a:spcPct val="13000"/>
        </a:spcBef>
        <a:buFont typeface="Arial" panose="020B0604020202020204" pitchFamily="34" charset="0"/>
        <a:buChar char="•"/>
        <a:defRPr sz="1335" kern="1200">
          <a:solidFill>
            <a:schemeClr val="tx1"/>
          </a:solidFill>
          <a:latin typeface="+mn-lt"/>
          <a:ea typeface="+mn-ea"/>
          <a:cs typeface="+mn-cs"/>
        </a:defRPr>
      </a:lvl8pPr>
      <a:lvl9pPr marL="2590800" indent="-152400" algn="l" defTabSz="609600" rtl="0" eaLnBrk="1" latinLnBrk="0" hangingPunct="1">
        <a:spcBef>
          <a:spcPct val="13000"/>
        </a:spcBef>
        <a:buFont typeface="Arial" panose="020B0604020202020204" pitchFamily="34" charset="0"/>
        <a:buChar char="•"/>
        <a:defRPr sz="1335" kern="1200">
          <a:solidFill>
            <a:schemeClr val="tx1"/>
          </a:solidFill>
          <a:latin typeface="+mn-lt"/>
          <a:ea typeface="+mn-ea"/>
          <a:cs typeface="+mn-cs"/>
        </a:defRPr>
      </a:lvl9pPr>
    </p:bodyStyle>
    <p:otherStyle>
      <a:defPPr>
        <a:defRPr lang="en-US"/>
      </a:defPPr>
      <a:lvl1pPr marL="0" algn="l" defTabSz="609600" rtl="0" eaLnBrk="1" latinLnBrk="0" hangingPunct="1">
        <a:defRPr sz="1200" kern="1200">
          <a:solidFill>
            <a:schemeClr val="tx1"/>
          </a:solidFill>
          <a:latin typeface="+mn-lt"/>
          <a:ea typeface="+mn-ea"/>
          <a:cs typeface="+mn-cs"/>
        </a:defRPr>
      </a:lvl1pPr>
      <a:lvl2pPr marL="304800" algn="l" defTabSz="609600" rtl="0" eaLnBrk="1" latinLnBrk="0" hangingPunct="1">
        <a:defRPr sz="1200" kern="1200">
          <a:solidFill>
            <a:schemeClr val="tx1"/>
          </a:solidFill>
          <a:latin typeface="+mn-lt"/>
          <a:ea typeface="+mn-ea"/>
          <a:cs typeface="+mn-cs"/>
        </a:defRPr>
      </a:lvl2pPr>
      <a:lvl3pPr marL="609600" algn="l" defTabSz="609600" rtl="0" eaLnBrk="1" latinLnBrk="0" hangingPunct="1">
        <a:defRPr sz="1200" kern="1200">
          <a:solidFill>
            <a:schemeClr val="tx1"/>
          </a:solidFill>
          <a:latin typeface="+mn-lt"/>
          <a:ea typeface="+mn-ea"/>
          <a:cs typeface="+mn-cs"/>
        </a:defRPr>
      </a:lvl3pPr>
      <a:lvl4pPr marL="914400" algn="l" defTabSz="609600" rtl="0" eaLnBrk="1" latinLnBrk="0" hangingPunct="1">
        <a:defRPr sz="1200" kern="1200">
          <a:solidFill>
            <a:schemeClr val="tx1"/>
          </a:solidFill>
          <a:latin typeface="+mn-lt"/>
          <a:ea typeface="+mn-ea"/>
          <a:cs typeface="+mn-cs"/>
        </a:defRPr>
      </a:lvl4pPr>
      <a:lvl5pPr marL="1219200" algn="l" defTabSz="609600" rtl="0" eaLnBrk="1" latinLnBrk="0" hangingPunct="1">
        <a:defRPr sz="1200" kern="1200">
          <a:solidFill>
            <a:schemeClr val="tx1"/>
          </a:solidFill>
          <a:latin typeface="+mn-lt"/>
          <a:ea typeface="+mn-ea"/>
          <a:cs typeface="+mn-cs"/>
        </a:defRPr>
      </a:lvl5pPr>
      <a:lvl6pPr marL="1524000" algn="l" defTabSz="609600" rtl="0" eaLnBrk="1" latinLnBrk="0" hangingPunct="1">
        <a:defRPr sz="1200" kern="1200">
          <a:solidFill>
            <a:schemeClr val="tx1"/>
          </a:solidFill>
          <a:latin typeface="+mn-lt"/>
          <a:ea typeface="+mn-ea"/>
          <a:cs typeface="+mn-cs"/>
        </a:defRPr>
      </a:lvl6pPr>
      <a:lvl7pPr marL="1828800" algn="l" defTabSz="609600" rtl="0" eaLnBrk="1" latinLnBrk="0" hangingPunct="1">
        <a:defRPr sz="1200" kern="1200">
          <a:solidFill>
            <a:schemeClr val="tx1"/>
          </a:solidFill>
          <a:latin typeface="+mn-lt"/>
          <a:ea typeface="+mn-ea"/>
          <a:cs typeface="+mn-cs"/>
        </a:defRPr>
      </a:lvl7pPr>
      <a:lvl8pPr marL="2133600" algn="l" defTabSz="609600" rtl="0" eaLnBrk="1" latinLnBrk="0" hangingPunct="1">
        <a:defRPr sz="1200" kern="1200">
          <a:solidFill>
            <a:schemeClr val="tx1"/>
          </a:solidFill>
          <a:latin typeface="+mn-lt"/>
          <a:ea typeface="+mn-ea"/>
          <a:cs typeface="+mn-cs"/>
        </a:defRPr>
      </a:lvl8pPr>
      <a:lvl9pPr marL="2438400" algn="l" defTabSz="60960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jpe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3.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3.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3.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142808" y="3373990"/>
            <a:ext cx="6896445" cy="878488"/>
          </a:xfrm>
        </p:spPr>
        <p:txBody>
          <a:bodyPr/>
          <a:lstStyle/>
          <a:p>
            <a:r>
              <a:rPr lang="en-US" altLang="zh-CN" sz="2400" dirty="0"/>
              <a:t>Mission Bay's Future: A Coastal Adaptation Strategy</a:t>
            </a:r>
            <a:endParaRPr lang="en-US" altLang="zh-CN" sz="2400" dirty="0"/>
          </a:p>
        </p:txBody>
      </p:sp>
      <p:sp>
        <p:nvSpPr>
          <p:cNvPr id="3" name="Text Placeholder 2"/>
          <p:cNvSpPr>
            <a:spLocks noGrp="1"/>
          </p:cNvSpPr>
          <p:nvPr>
            <p:ph type="body" sz="quarter" idx="11"/>
          </p:nvPr>
        </p:nvSpPr>
        <p:spPr>
          <a:xfrm>
            <a:off x="1142808" y="2727581"/>
            <a:ext cx="4314825" cy="556022"/>
          </a:xfrm>
        </p:spPr>
        <p:txBody>
          <a:bodyPr/>
          <a:lstStyle/>
          <a:p>
            <a:r>
              <a:rPr lang="en-US" altLang="zh-CN" dirty="0"/>
              <a:t>ENGGEN 726</a:t>
            </a:r>
            <a:endParaRPr lang="en-GB" dirty="0"/>
          </a:p>
        </p:txBody>
      </p:sp>
      <p:sp>
        <p:nvSpPr>
          <p:cNvPr id="4" name="Text Placeholder 3"/>
          <p:cNvSpPr>
            <a:spLocks noGrp="1"/>
          </p:cNvSpPr>
          <p:nvPr>
            <p:ph type="body" sz="quarter" idx="12"/>
          </p:nvPr>
        </p:nvSpPr>
        <p:spPr/>
        <p:txBody>
          <a:bodyPr/>
          <a:lstStyle/>
          <a:p>
            <a:r>
              <a:rPr lang="en-GB" dirty="0"/>
              <a:t>24</a:t>
            </a:r>
            <a:r>
              <a:rPr lang="en-US" dirty="0"/>
              <a:t>/10/2025</a:t>
            </a:r>
            <a:endParaRPr lang="en-GB" dirty="0"/>
          </a:p>
        </p:txBody>
      </p:sp>
      <p:sp>
        <p:nvSpPr>
          <p:cNvPr id="5" name="Text Placeholder 4"/>
          <p:cNvSpPr>
            <a:spLocks noGrp="1"/>
          </p:cNvSpPr>
          <p:nvPr>
            <p:ph type="body" sz="quarter" idx="13"/>
          </p:nvPr>
        </p:nvSpPr>
        <p:spPr/>
        <p:txBody>
          <a:bodyPr/>
          <a:lstStyle/>
          <a:p>
            <a:r>
              <a:rPr lang="en-US" altLang="zh-CN" dirty="0"/>
              <a:t>Haochen Zhang  143344080</a:t>
            </a:r>
            <a:endParaRPr lang="en-GB"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tretch>
            <a:fillRect/>
          </a:stretch>
        </p:blipFill>
        <p:spPr>
          <a:xfrm>
            <a:off x="5737679" y="762000"/>
            <a:ext cx="2992664" cy="2779486"/>
          </a:xfrm>
          <a:prstGeom prst="rect">
            <a:avLst/>
          </a:prstGeom>
        </p:spPr>
      </p:pic>
      <p:pic>
        <p:nvPicPr>
          <p:cNvPr id="6" name="图片 5"/>
          <p:cNvPicPr>
            <a:picLocks noChangeAspect="1"/>
          </p:cNvPicPr>
          <p:nvPr/>
        </p:nvPicPr>
        <p:blipFill>
          <a:blip r:embed="rId2"/>
          <a:stretch>
            <a:fillRect/>
          </a:stretch>
        </p:blipFill>
        <p:spPr>
          <a:xfrm>
            <a:off x="5737679" y="3701143"/>
            <a:ext cx="3015343" cy="2777218"/>
          </a:xfrm>
          <a:prstGeom prst="rect">
            <a:avLst/>
          </a:prstGeom>
        </p:spPr>
      </p:pic>
      <p:sp>
        <p:nvSpPr>
          <p:cNvPr id="10" name="文本框 9"/>
          <p:cNvSpPr txBox="1"/>
          <p:nvPr/>
        </p:nvSpPr>
        <p:spPr>
          <a:xfrm>
            <a:off x="272143" y="475343"/>
            <a:ext cx="3048000" cy="443230"/>
          </a:xfrm>
          <a:prstGeom prst="rect">
            <a:avLst/>
          </a:prstGeom>
          <a:noFill/>
        </p:spPr>
        <p:txBody>
          <a:bodyPr wrap="square" rtlCol="0">
            <a:spAutoFit/>
          </a:bodyPr>
          <a:p>
            <a:r>
              <a:rPr lang="en-US" altLang="zh-CN" sz="2285" b="1">
                <a:solidFill>
                  <a:schemeClr val="tx2">
                    <a:lumMod val="60000"/>
                    <a:lumOff val="40000"/>
                  </a:schemeClr>
                </a:solidFill>
              </a:rPr>
              <a:t>Study Area</a:t>
            </a:r>
            <a:endParaRPr lang="en-US" altLang="zh-CN" sz="2285" b="1">
              <a:solidFill>
                <a:schemeClr val="tx2">
                  <a:lumMod val="60000"/>
                  <a:lumOff val="40000"/>
                </a:schemeClr>
              </a:solidFill>
            </a:endParaRPr>
          </a:p>
        </p:txBody>
      </p:sp>
      <p:sp>
        <p:nvSpPr>
          <p:cNvPr id="11" name="文本框 10"/>
          <p:cNvSpPr txBox="1"/>
          <p:nvPr/>
        </p:nvSpPr>
        <p:spPr>
          <a:xfrm>
            <a:off x="272143" y="1143000"/>
            <a:ext cx="5229225" cy="5250815"/>
          </a:xfrm>
          <a:prstGeom prst="rect">
            <a:avLst/>
          </a:prstGeom>
          <a:noFill/>
        </p:spPr>
        <p:txBody>
          <a:bodyPr wrap="square" rtlCol="0">
            <a:spAutoFit/>
          </a:bodyPr>
          <a:p>
            <a:pPr>
              <a:lnSpc>
                <a:spcPct val="150000"/>
              </a:lnSpc>
            </a:pPr>
            <a:r>
              <a:rPr lang="en-US" altLang="zh-CN" sz="1715"/>
              <a:t>The study area comprises the Mission Bay shoreline and back-beach neighbourhood along Tamaki Drive, from Bastion Point to the eastern bend of Tamaki Drive (~1.45 km of coast). </a:t>
            </a:r>
            <a:endParaRPr lang="en-US" altLang="zh-CN" sz="1715"/>
          </a:p>
          <a:p>
            <a:pPr>
              <a:lnSpc>
                <a:spcPct val="150000"/>
              </a:lnSpc>
            </a:pPr>
            <a:endParaRPr lang="en-US" altLang="zh-CN" sz="1715"/>
          </a:p>
          <a:p>
            <a:pPr>
              <a:lnSpc>
                <a:spcPct val="150000"/>
              </a:lnSpc>
            </a:pPr>
            <a:r>
              <a:rPr lang="en-US" altLang="zh-CN" sz="1715"/>
              <a:t>The seaward boundary follows the mapped coastal-inundation envelope. The landward boundary follows the landward extent of Auckland Council GeoMaps’ coastal-inundation layer for 18.1% AEP with +2.0 m sea-level rise. </a:t>
            </a:r>
            <a:endParaRPr lang="en-US" altLang="zh-CN" sz="1715"/>
          </a:p>
          <a:p>
            <a:pPr>
              <a:lnSpc>
                <a:spcPct val="150000"/>
              </a:lnSpc>
            </a:pPr>
            <a:endParaRPr lang="en-US" altLang="zh-CN" sz="1715"/>
          </a:p>
          <a:p>
            <a:pPr>
              <a:lnSpc>
                <a:spcPct val="150000"/>
              </a:lnSpc>
            </a:pPr>
            <a:r>
              <a:rPr lang="en-US" altLang="zh-CN" sz="1715"/>
              <a:t>Topographically, the area forms a saddle, with low flats flanked by higher ground to the west and east.</a:t>
            </a:r>
            <a:endParaRPr lang="en-US" altLang="zh-CN" sz="1715"/>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文本框 9"/>
          <p:cNvSpPr txBox="1"/>
          <p:nvPr/>
        </p:nvSpPr>
        <p:spPr>
          <a:xfrm>
            <a:off x="297089" y="489857"/>
            <a:ext cx="4329793" cy="795020"/>
          </a:xfrm>
          <a:prstGeom prst="rect">
            <a:avLst/>
          </a:prstGeom>
          <a:noFill/>
        </p:spPr>
        <p:txBody>
          <a:bodyPr wrap="square" rtlCol="0">
            <a:spAutoFit/>
          </a:bodyPr>
          <a:p>
            <a:r>
              <a:rPr lang="en-US" altLang="zh-CN" sz="2285" b="1">
                <a:solidFill>
                  <a:schemeClr val="tx2">
                    <a:lumMod val="60000"/>
                    <a:lumOff val="40000"/>
                  </a:schemeClr>
                </a:solidFill>
              </a:rPr>
              <a:t>Assets Considered within the </a:t>
            </a:r>
            <a:endParaRPr lang="en-US" altLang="zh-CN" sz="2285" b="1">
              <a:solidFill>
                <a:schemeClr val="tx2">
                  <a:lumMod val="60000"/>
                  <a:lumOff val="40000"/>
                </a:schemeClr>
              </a:solidFill>
            </a:endParaRPr>
          </a:p>
          <a:p>
            <a:r>
              <a:rPr lang="en-US" altLang="zh-CN" sz="2285" b="1">
                <a:solidFill>
                  <a:schemeClr val="tx2">
                    <a:lumMod val="60000"/>
                    <a:lumOff val="40000"/>
                  </a:schemeClr>
                </a:solidFill>
              </a:rPr>
              <a:t>Area</a:t>
            </a:r>
            <a:endParaRPr lang="en-US" altLang="zh-CN" sz="2285" b="1">
              <a:solidFill>
                <a:schemeClr val="tx2">
                  <a:lumMod val="60000"/>
                  <a:lumOff val="40000"/>
                </a:schemeClr>
              </a:solidFill>
            </a:endParaRPr>
          </a:p>
        </p:txBody>
      </p:sp>
      <p:sp>
        <p:nvSpPr>
          <p:cNvPr id="11" name="文本框 10"/>
          <p:cNvSpPr txBox="1"/>
          <p:nvPr/>
        </p:nvSpPr>
        <p:spPr>
          <a:xfrm>
            <a:off x="381000" y="1637846"/>
            <a:ext cx="4772479" cy="4323080"/>
          </a:xfrm>
          <a:prstGeom prst="rect">
            <a:avLst/>
          </a:prstGeom>
          <a:noFill/>
        </p:spPr>
        <p:txBody>
          <a:bodyPr wrap="square" rtlCol="0">
            <a:spAutoFit/>
          </a:bodyPr>
          <a:p>
            <a:pPr marL="342900" indent="-342900">
              <a:lnSpc>
                <a:spcPct val="200000"/>
              </a:lnSpc>
              <a:buClr>
                <a:srgbClr val="558ED5"/>
              </a:buClr>
              <a:buFont typeface="Wingdings" panose="05000000000000000000" charset="0"/>
              <a:buChar char="n"/>
            </a:pPr>
            <a:r>
              <a:rPr lang="en-US" altLang="zh-CN" sz="1715"/>
              <a:t>Tamaki Drive coastal section</a:t>
            </a:r>
            <a:endParaRPr lang="en-US" altLang="zh-CN" sz="1715"/>
          </a:p>
          <a:p>
            <a:pPr marL="342900" indent="-342900" algn="l">
              <a:lnSpc>
                <a:spcPct val="200000"/>
              </a:lnSpc>
              <a:buClr>
                <a:srgbClr val="558ED5"/>
              </a:buClr>
              <a:buSzTx/>
              <a:buFont typeface="Wingdings" panose="05000000000000000000" charset="0"/>
              <a:buChar char="n"/>
            </a:pPr>
            <a:r>
              <a:rPr lang="en-US" altLang="zh-CN" sz="1715">
                <a:sym typeface="+mn-ea"/>
              </a:rPr>
              <a:t>Hard coastal structures </a:t>
            </a:r>
            <a:endParaRPr lang="en-US" altLang="zh-CN" sz="1715">
              <a:sym typeface="+mn-ea"/>
            </a:endParaRPr>
          </a:p>
          <a:p>
            <a:pPr marL="342900" indent="-342900" algn="l">
              <a:lnSpc>
                <a:spcPct val="200000"/>
              </a:lnSpc>
              <a:buClr>
                <a:srgbClr val="558ED5"/>
              </a:buClr>
              <a:buSzTx/>
              <a:buFont typeface="Wingdings" panose="05000000000000000000" charset="0"/>
              <a:buChar char="n"/>
            </a:pPr>
            <a:r>
              <a:rPr lang="en-US" altLang="zh-CN" sz="1715">
                <a:sym typeface="+mn-ea"/>
              </a:rPr>
              <a:t>Residential blocks</a:t>
            </a:r>
            <a:endParaRPr lang="en-US" altLang="zh-CN" sz="1715"/>
          </a:p>
          <a:p>
            <a:pPr marL="342900" indent="-342900" algn="l">
              <a:lnSpc>
                <a:spcPct val="200000"/>
              </a:lnSpc>
              <a:buClr>
                <a:srgbClr val="558ED5"/>
              </a:buClr>
              <a:buSzTx/>
              <a:buFont typeface="Wingdings" panose="05000000000000000000" charset="0"/>
              <a:buChar char="n"/>
            </a:pPr>
            <a:r>
              <a:rPr lang="en-US" altLang="zh-CN" sz="1715"/>
              <a:t>Local street network in the back-beach blocks</a:t>
            </a:r>
            <a:endParaRPr lang="en-US" altLang="zh-CN" sz="1715"/>
          </a:p>
          <a:p>
            <a:pPr marL="342900" indent="-342900" algn="l">
              <a:lnSpc>
                <a:spcPct val="200000"/>
              </a:lnSpc>
              <a:buClr>
                <a:srgbClr val="558ED5"/>
              </a:buClr>
              <a:buSzTx/>
              <a:buFont typeface="Wingdings" panose="05000000000000000000" charset="0"/>
              <a:buChar char="n"/>
            </a:pPr>
            <a:r>
              <a:rPr lang="en-US" altLang="zh-CN" sz="1715"/>
              <a:t>Mission Bay beach and foredune</a:t>
            </a:r>
            <a:endParaRPr lang="en-US" altLang="zh-CN" sz="1715"/>
          </a:p>
          <a:p>
            <a:pPr marL="342900" indent="-342900" algn="l">
              <a:lnSpc>
                <a:spcPct val="200000"/>
              </a:lnSpc>
              <a:buClr>
                <a:srgbClr val="558ED5"/>
              </a:buClr>
              <a:buSzTx/>
              <a:buFont typeface="Wingdings" panose="05000000000000000000" charset="0"/>
              <a:buChar char="n"/>
            </a:pPr>
            <a:r>
              <a:rPr lang="en-US" altLang="zh-CN" sz="1715"/>
              <a:t>Selwyn Reserve</a:t>
            </a:r>
            <a:endParaRPr lang="en-US" altLang="zh-CN" sz="1715"/>
          </a:p>
          <a:p>
            <a:pPr marL="342900" indent="-342900" algn="l">
              <a:lnSpc>
                <a:spcPct val="200000"/>
              </a:lnSpc>
              <a:buClr>
                <a:srgbClr val="558ED5"/>
              </a:buClr>
              <a:buSzTx/>
              <a:buFont typeface="Wingdings" panose="05000000000000000000" charset="0"/>
              <a:buChar char="n"/>
            </a:pPr>
            <a:r>
              <a:rPr lang="en-US" altLang="zh-CN" sz="1715"/>
              <a:t>Tagalad Reserve North</a:t>
            </a:r>
            <a:endParaRPr lang="en-US" altLang="zh-CN" sz="1715"/>
          </a:p>
          <a:p>
            <a:pPr marL="342900" indent="-342900" algn="l">
              <a:lnSpc>
                <a:spcPct val="200000"/>
              </a:lnSpc>
              <a:buClr>
                <a:srgbClr val="558ED5"/>
              </a:buClr>
              <a:buSzTx/>
              <a:buFont typeface="Wingdings" panose="05000000000000000000" charset="0"/>
              <a:buChar char="n"/>
            </a:pPr>
            <a:r>
              <a:rPr lang="en-US" altLang="zh-CN" sz="1715"/>
              <a:t>Bastion Point Recreation Reserve</a:t>
            </a:r>
            <a:endParaRPr lang="en-US" altLang="zh-CN" sz="1715"/>
          </a:p>
        </p:txBody>
      </p:sp>
      <p:pic>
        <p:nvPicPr>
          <p:cNvPr id="2" name="图片 1"/>
          <p:cNvPicPr>
            <a:picLocks noChangeAspect="1"/>
          </p:cNvPicPr>
          <p:nvPr/>
        </p:nvPicPr>
        <p:blipFill>
          <a:blip r:embed="rId1"/>
          <a:stretch>
            <a:fillRect/>
          </a:stretch>
        </p:blipFill>
        <p:spPr>
          <a:xfrm>
            <a:off x="5495925" y="3479800"/>
            <a:ext cx="2991304" cy="2842079"/>
          </a:xfrm>
          <a:prstGeom prst="rect">
            <a:avLst/>
          </a:prstGeom>
        </p:spPr>
      </p:pic>
      <p:pic>
        <p:nvPicPr>
          <p:cNvPr id="3" name="图片 2"/>
          <p:cNvPicPr>
            <a:picLocks noChangeAspect="1"/>
          </p:cNvPicPr>
          <p:nvPr/>
        </p:nvPicPr>
        <p:blipFill>
          <a:blip r:embed="rId2"/>
          <a:stretch>
            <a:fillRect/>
          </a:stretch>
        </p:blipFill>
        <p:spPr>
          <a:xfrm>
            <a:off x="5495925" y="595086"/>
            <a:ext cx="2992664" cy="277948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文本框 9"/>
          <p:cNvSpPr txBox="1"/>
          <p:nvPr/>
        </p:nvSpPr>
        <p:spPr>
          <a:xfrm>
            <a:off x="297089" y="489857"/>
            <a:ext cx="4329793" cy="443230"/>
          </a:xfrm>
          <a:prstGeom prst="rect">
            <a:avLst/>
          </a:prstGeom>
          <a:noFill/>
        </p:spPr>
        <p:txBody>
          <a:bodyPr wrap="square" rtlCol="0">
            <a:spAutoFit/>
          </a:bodyPr>
          <a:p>
            <a:r>
              <a:rPr lang="en-US" altLang="zh-CN" sz="2285" b="1">
                <a:solidFill>
                  <a:schemeClr val="tx2">
                    <a:lumMod val="60000"/>
                    <a:lumOff val="40000"/>
                  </a:schemeClr>
                </a:solidFill>
              </a:rPr>
              <a:t>Hazard Types</a:t>
            </a:r>
            <a:endParaRPr lang="en-US" altLang="zh-CN" sz="2285" b="1">
              <a:solidFill>
                <a:schemeClr val="tx2">
                  <a:lumMod val="60000"/>
                  <a:lumOff val="40000"/>
                </a:schemeClr>
              </a:solidFill>
            </a:endParaRPr>
          </a:p>
        </p:txBody>
      </p:sp>
      <p:sp>
        <p:nvSpPr>
          <p:cNvPr id="11" name="文本框 10"/>
          <p:cNvSpPr txBox="1"/>
          <p:nvPr/>
        </p:nvSpPr>
        <p:spPr>
          <a:xfrm>
            <a:off x="435429" y="979714"/>
            <a:ext cx="5336268" cy="3398520"/>
          </a:xfrm>
          <a:prstGeom prst="rect">
            <a:avLst/>
          </a:prstGeom>
          <a:noFill/>
        </p:spPr>
        <p:txBody>
          <a:bodyPr wrap="square" rtlCol="0">
            <a:spAutoFit/>
          </a:bodyPr>
          <a:p>
            <a:pPr indent="0">
              <a:lnSpc>
                <a:spcPct val="200000"/>
              </a:lnSpc>
              <a:buClr>
                <a:srgbClr val="558ED5"/>
              </a:buClr>
              <a:buFont typeface="Wingdings" panose="05000000000000000000" charset="0"/>
              <a:buNone/>
            </a:pPr>
            <a:r>
              <a:rPr lang="en-US" altLang="zh-CN" sz="1715" b="1">
                <a:solidFill>
                  <a:schemeClr val="tx2">
                    <a:lumMod val="60000"/>
                    <a:lumOff val="40000"/>
                  </a:schemeClr>
                </a:solidFill>
              </a:rPr>
              <a:t>Coastal Inundation</a:t>
            </a:r>
            <a:endParaRPr lang="en-US" altLang="zh-CN" sz="1715" b="1">
              <a:solidFill>
                <a:schemeClr val="tx2">
                  <a:lumMod val="60000"/>
                  <a:lumOff val="40000"/>
                </a:schemeClr>
              </a:solidFill>
            </a:endParaRPr>
          </a:p>
          <a:p>
            <a:pPr indent="0">
              <a:lnSpc>
                <a:spcPct val="150000"/>
              </a:lnSpc>
              <a:buClr>
                <a:srgbClr val="558ED5"/>
              </a:buClr>
              <a:buFont typeface="Wingdings" panose="05000000000000000000" charset="0"/>
              <a:buNone/>
            </a:pPr>
            <a:r>
              <a:rPr lang="en-US" altLang="zh-CN" sz="1715"/>
              <a:t>Short-term marine flooding of the shore belt and back-beach flats driven by tides, storm surge and sea-level rise (SLR).  Two map families are used:</a:t>
            </a:r>
            <a:endParaRPr lang="en-US" altLang="zh-CN" sz="1715"/>
          </a:p>
          <a:p>
            <a:pPr marL="457200" indent="-457200">
              <a:lnSpc>
                <a:spcPct val="150000"/>
              </a:lnSpc>
              <a:buClr>
                <a:srgbClr val="558ED5"/>
              </a:buClr>
              <a:buFont typeface="Arial" panose="020B0604020202020204" pitchFamily="34" charset="0"/>
              <a:buChar char="•"/>
            </a:pPr>
            <a:r>
              <a:rPr lang="en-US" altLang="zh-CN" sz="1715"/>
              <a:t>Mean High Water Spring Tides (MHWS) + SLR (0.5 - 2.0)</a:t>
            </a:r>
            <a:endParaRPr lang="en-US" altLang="zh-CN" sz="1715"/>
          </a:p>
          <a:p>
            <a:pPr marL="457200" indent="-457200">
              <a:lnSpc>
                <a:spcPct val="150000"/>
              </a:lnSpc>
              <a:buClr>
                <a:srgbClr val="558ED5"/>
              </a:buClr>
              <a:buFont typeface="Arial" panose="020B0604020202020204" pitchFamily="34" charset="0"/>
              <a:buChar char="•"/>
            </a:pPr>
            <a:r>
              <a:rPr lang="en-US" altLang="zh-CN" sz="1715"/>
              <a:t>Storm-tide AEP (18.1%, 4.9%, 2%, 1%) + SLR (0.5 - 2.0)</a:t>
            </a:r>
            <a:endParaRPr lang="en-US" altLang="zh-CN" sz="1715"/>
          </a:p>
        </p:txBody>
      </p:sp>
      <p:pic>
        <p:nvPicPr>
          <p:cNvPr id="6" name="图片 5"/>
          <p:cNvPicPr>
            <a:picLocks noChangeAspect="1"/>
          </p:cNvPicPr>
          <p:nvPr/>
        </p:nvPicPr>
        <p:blipFill>
          <a:blip r:embed="rId1"/>
          <a:stretch>
            <a:fillRect/>
          </a:stretch>
        </p:blipFill>
        <p:spPr>
          <a:xfrm>
            <a:off x="5715000" y="435429"/>
            <a:ext cx="3299279" cy="5737225"/>
          </a:xfrm>
          <a:prstGeom prst="rect">
            <a:avLst/>
          </a:prstGeom>
        </p:spPr>
      </p:pic>
      <p:sp>
        <p:nvSpPr>
          <p:cNvPr id="7" name="文本框 6"/>
          <p:cNvSpPr txBox="1"/>
          <p:nvPr/>
        </p:nvSpPr>
        <p:spPr>
          <a:xfrm>
            <a:off x="435429" y="3551011"/>
            <a:ext cx="5336268" cy="2207895"/>
          </a:xfrm>
          <a:prstGeom prst="rect">
            <a:avLst/>
          </a:prstGeom>
          <a:noFill/>
        </p:spPr>
        <p:txBody>
          <a:bodyPr wrap="square" rtlCol="0">
            <a:spAutoFit/>
          </a:bodyPr>
          <a:p>
            <a:pPr algn="l">
              <a:lnSpc>
                <a:spcPct val="200000"/>
              </a:lnSpc>
              <a:buClr>
                <a:srgbClr val="558ED5"/>
              </a:buClr>
              <a:buSzTx/>
              <a:buFont typeface="Wingdings" panose="05000000000000000000" charset="0"/>
              <a:buNone/>
            </a:pPr>
            <a:r>
              <a:rPr lang="en-US" altLang="zh-CN" sz="1715" b="1">
                <a:solidFill>
                  <a:schemeClr val="tx2">
                    <a:lumMod val="60000"/>
                    <a:lumOff val="40000"/>
                  </a:schemeClr>
                </a:solidFill>
              </a:rPr>
              <a:t>Coastal Erosion</a:t>
            </a:r>
            <a:endParaRPr lang="en-US" altLang="zh-CN" sz="1715" b="1">
              <a:solidFill>
                <a:schemeClr val="tx2">
                  <a:lumMod val="60000"/>
                  <a:lumOff val="40000"/>
                </a:schemeClr>
              </a:solidFill>
            </a:endParaRPr>
          </a:p>
          <a:p>
            <a:pPr indent="0">
              <a:lnSpc>
                <a:spcPct val="150000"/>
              </a:lnSpc>
              <a:buClr>
                <a:srgbClr val="558ED5"/>
              </a:buClr>
              <a:buFont typeface="Wingdings" panose="05000000000000000000" charset="0"/>
              <a:buNone/>
            </a:pPr>
            <a:r>
              <a:rPr lang="en-US" altLang="zh-CN" sz="1715"/>
              <a:t>Progressive landward retreat of the active beach edge under waves, storms and SLR. </a:t>
            </a:r>
            <a:endParaRPr lang="en-US" altLang="zh-CN" sz="1715"/>
          </a:p>
          <a:p>
            <a:pPr indent="0">
              <a:lnSpc>
                <a:spcPct val="150000"/>
              </a:lnSpc>
              <a:buClr>
                <a:srgbClr val="558ED5"/>
              </a:buClr>
              <a:buFont typeface="Wingdings" panose="05000000000000000000" charset="0"/>
              <a:buNone/>
            </a:pPr>
            <a:r>
              <a:rPr lang="en-US" altLang="zh-CN" sz="1715"/>
              <a:t>The assessment uses ASCIE Level A (Regional) lines for 2050, 2080, 2130 (RCP8.5 / 8.5+).</a:t>
            </a:r>
            <a:endParaRPr lang="en-US" altLang="zh-CN" sz="1715"/>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rcRect r="37333" b="50767"/>
          <a:stretch>
            <a:fillRect/>
          </a:stretch>
        </p:blipFill>
        <p:spPr>
          <a:xfrm>
            <a:off x="6684282" y="553811"/>
            <a:ext cx="2122714" cy="2721429"/>
          </a:xfrm>
          <a:prstGeom prst="rect">
            <a:avLst/>
          </a:prstGeom>
        </p:spPr>
      </p:pic>
      <p:pic>
        <p:nvPicPr>
          <p:cNvPr id="3" name="图片 2"/>
          <p:cNvPicPr>
            <a:picLocks noChangeAspect="1"/>
          </p:cNvPicPr>
          <p:nvPr/>
        </p:nvPicPr>
        <p:blipFill>
          <a:blip r:embed="rId2"/>
          <a:stretch>
            <a:fillRect/>
          </a:stretch>
        </p:blipFill>
        <p:spPr>
          <a:xfrm>
            <a:off x="4680857" y="3384096"/>
            <a:ext cx="4143829" cy="3250746"/>
          </a:xfrm>
          <a:prstGeom prst="rect">
            <a:avLst/>
          </a:prstGeom>
        </p:spPr>
      </p:pic>
      <p:pic>
        <p:nvPicPr>
          <p:cNvPr id="4" name="图片 3"/>
          <p:cNvPicPr>
            <a:picLocks noChangeAspect="1"/>
          </p:cNvPicPr>
          <p:nvPr/>
        </p:nvPicPr>
        <p:blipFill>
          <a:blip r:embed="rId1"/>
          <a:srcRect t="50217" r="37333"/>
          <a:stretch>
            <a:fillRect/>
          </a:stretch>
        </p:blipFill>
        <p:spPr>
          <a:xfrm>
            <a:off x="4561568" y="577850"/>
            <a:ext cx="2122714" cy="2751818"/>
          </a:xfrm>
          <a:prstGeom prst="rect">
            <a:avLst/>
          </a:prstGeom>
        </p:spPr>
      </p:pic>
      <p:pic>
        <p:nvPicPr>
          <p:cNvPr id="5" name="图片 4"/>
          <p:cNvPicPr>
            <a:picLocks noChangeAspect="1"/>
          </p:cNvPicPr>
          <p:nvPr/>
        </p:nvPicPr>
        <p:blipFill>
          <a:blip r:embed="rId3"/>
          <a:stretch>
            <a:fillRect/>
          </a:stretch>
        </p:blipFill>
        <p:spPr>
          <a:xfrm>
            <a:off x="544286" y="3374571"/>
            <a:ext cx="3712029" cy="3251200"/>
          </a:xfrm>
          <a:prstGeom prst="rect">
            <a:avLst/>
          </a:prstGeom>
        </p:spPr>
      </p:pic>
      <p:pic>
        <p:nvPicPr>
          <p:cNvPr id="6" name="图片 5"/>
          <p:cNvPicPr>
            <a:picLocks noChangeAspect="1"/>
          </p:cNvPicPr>
          <p:nvPr/>
        </p:nvPicPr>
        <p:blipFill>
          <a:blip r:embed="rId4"/>
          <a:stretch>
            <a:fillRect/>
          </a:stretch>
        </p:blipFill>
        <p:spPr>
          <a:xfrm>
            <a:off x="512082" y="1643743"/>
            <a:ext cx="3775982" cy="1333500"/>
          </a:xfrm>
          <a:prstGeom prst="rect">
            <a:avLst/>
          </a:prstGeom>
        </p:spPr>
      </p:pic>
      <p:sp>
        <p:nvSpPr>
          <p:cNvPr id="7" name="文本框 6"/>
          <p:cNvSpPr txBox="1"/>
          <p:nvPr/>
        </p:nvSpPr>
        <p:spPr>
          <a:xfrm>
            <a:off x="297089" y="489857"/>
            <a:ext cx="4329793" cy="443230"/>
          </a:xfrm>
          <a:prstGeom prst="rect">
            <a:avLst/>
          </a:prstGeom>
          <a:noFill/>
        </p:spPr>
        <p:txBody>
          <a:bodyPr wrap="square" rtlCol="0">
            <a:spAutoFit/>
          </a:bodyPr>
          <a:p>
            <a:r>
              <a:rPr lang="en-US" altLang="zh-CN" sz="2285" b="1">
                <a:solidFill>
                  <a:schemeClr val="tx2">
                    <a:lumMod val="60000"/>
                    <a:lumOff val="40000"/>
                  </a:schemeClr>
                </a:solidFill>
              </a:rPr>
              <a:t>Coastal Inundation Results</a:t>
            </a:r>
            <a:endParaRPr lang="en-US" altLang="zh-CN" sz="2285" b="1">
              <a:solidFill>
                <a:schemeClr val="tx2">
                  <a:lumMod val="60000"/>
                  <a:lumOff val="40000"/>
                </a:schemeClr>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文本框 9"/>
          <p:cNvSpPr txBox="1"/>
          <p:nvPr/>
        </p:nvSpPr>
        <p:spPr>
          <a:xfrm>
            <a:off x="297089" y="489857"/>
            <a:ext cx="4329793" cy="443230"/>
          </a:xfrm>
          <a:prstGeom prst="rect">
            <a:avLst/>
          </a:prstGeom>
          <a:noFill/>
        </p:spPr>
        <p:txBody>
          <a:bodyPr wrap="square" rtlCol="0">
            <a:spAutoFit/>
          </a:bodyPr>
          <a:p>
            <a:r>
              <a:rPr lang="en-US" altLang="zh-CN" sz="2285" b="1">
                <a:solidFill>
                  <a:schemeClr val="tx2">
                    <a:lumMod val="60000"/>
                    <a:lumOff val="40000"/>
                  </a:schemeClr>
                </a:solidFill>
              </a:rPr>
              <a:t>Coastal Inundation Results</a:t>
            </a:r>
            <a:endParaRPr lang="en-US" altLang="zh-CN" sz="2285" b="1">
              <a:solidFill>
                <a:schemeClr val="tx2">
                  <a:lumMod val="60000"/>
                  <a:lumOff val="40000"/>
                </a:schemeClr>
              </a:solidFill>
            </a:endParaRPr>
          </a:p>
        </p:txBody>
      </p:sp>
      <p:sp>
        <p:nvSpPr>
          <p:cNvPr id="11" name="文本框 10"/>
          <p:cNvSpPr txBox="1"/>
          <p:nvPr/>
        </p:nvSpPr>
        <p:spPr>
          <a:xfrm>
            <a:off x="297089" y="925286"/>
            <a:ext cx="8547554" cy="5358765"/>
          </a:xfrm>
          <a:prstGeom prst="rect">
            <a:avLst/>
          </a:prstGeom>
          <a:noFill/>
        </p:spPr>
        <p:txBody>
          <a:bodyPr wrap="square" rtlCol="0">
            <a:spAutoFit/>
          </a:bodyPr>
          <a:p>
            <a:pPr indent="0">
              <a:lnSpc>
                <a:spcPct val="200000"/>
              </a:lnSpc>
              <a:buClr>
                <a:srgbClr val="558ED5"/>
              </a:buClr>
              <a:buFont typeface="Wingdings" panose="05000000000000000000" charset="0"/>
              <a:buNone/>
            </a:pPr>
            <a:r>
              <a:rPr lang="en-US" altLang="zh-CN" sz="1715" b="1">
                <a:solidFill>
                  <a:schemeClr val="tx2">
                    <a:lumMod val="60000"/>
                    <a:lumOff val="40000"/>
                  </a:schemeClr>
                </a:solidFill>
              </a:rPr>
              <a:t>MHWS + SLR</a:t>
            </a:r>
            <a:endParaRPr lang="en-US" altLang="zh-CN" sz="1715" b="1">
              <a:solidFill>
                <a:schemeClr val="tx2">
                  <a:lumMod val="60000"/>
                  <a:lumOff val="40000"/>
                </a:schemeClr>
              </a:solidFill>
            </a:endParaRPr>
          </a:p>
          <a:p>
            <a:pPr indent="0" fontAlgn="auto">
              <a:lnSpc>
                <a:spcPct val="150000"/>
              </a:lnSpc>
              <a:spcAft>
                <a:spcPts val="1200"/>
              </a:spcAft>
              <a:buClr>
                <a:srgbClr val="558ED5"/>
              </a:buClr>
              <a:buNone/>
            </a:pPr>
            <a:r>
              <a:rPr lang="en-US" altLang="zh-CN" sz="1715"/>
              <a:t>With a fixed MHWS baseline, exposure is driven mainly by the SLR step. The footprint expands from +0.5 to +2.0 m.</a:t>
            </a:r>
            <a:endParaRPr lang="en-US" altLang="zh-CN" sz="1715"/>
          </a:p>
          <a:p>
            <a:pPr indent="0" fontAlgn="auto">
              <a:lnSpc>
                <a:spcPct val="150000"/>
              </a:lnSpc>
              <a:spcAft>
                <a:spcPts val="1200"/>
              </a:spcAft>
              <a:buClr>
                <a:srgbClr val="558ED5"/>
              </a:buClr>
              <a:buNone/>
            </a:pPr>
            <a:endParaRPr lang="en-US" altLang="zh-CN" sz="1715"/>
          </a:p>
          <a:p>
            <a:pPr marL="342900" indent="-342900" fontAlgn="auto">
              <a:lnSpc>
                <a:spcPct val="150000"/>
              </a:lnSpc>
              <a:spcAft>
                <a:spcPts val="1200"/>
              </a:spcAft>
              <a:buClr>
                <a:srgbClr val="558ED5"/>
              </a:buClr>
              <a:buFont typeface="Arial" panose="020B0604020202020204" pitchFamily="34" charset="0"/>
              <a:buChar char="•"/>
            </a:pPr>
            <a:r>
              <a:rPr lang="en-US" altLang="zh-CN" sz="1715" b="1">
                <a:solidFill>
                  <a:schemeClr val="tx2">
                    <a:lumMod val="60000"/>
                    <a:lumOff val="40000"/>
                  </a:schemeClr>
                </a:solidFill>
              </a:rPr>
              <a:t>SLR +0.5 m:</a:t>
            </a:r>
            <a:r>
              <a:rPr lang="en-US" altLang="zh-CN" sz="1715"/>
              <a:t> </a:t>
            </a:r>
            <a:r>
              <a:rPr lang="en-US" altLang="zh-CN" sz="1715" b="1"/>
              <a:t>Inundation mostly on the beach. Tamaki Drive lanes largely unaffected.</a:t>
            </a:r>
            <a:endParaRPr lang="en-US" altLang="zh-CN" sz="1715" b="1"/>
          </a:p>
          <a:p>
            <a:pPr marL="342900" indent="-342900" fontAlgn="auto">
              <a:lnSpc>
                <a:spcPct val="150000"/>
              </a:lnSpc>
              <a:spcAft>
                <a:spcPts val="1200"/>
              </a:spcAft>
              <a:buClr>
                <a:srgbClr val="558ED5"/>
              </a:buClr>
              <a:buFont typeface="Arial" panose="020B0604020202020204" pitchFamily="34" charset="0"/>
              <a:buChar char="•"/>
            </a:pPr>
            <a:r>
              <a:rPr lang="en-US" altLang="zh-CN" sz="1715" b="1">
                <a:solidFill>
                  <a:schemeClr val="tx2">
                    <a:lumMod val="60000"/>
                    <a:lumOff val="40000"/>
                  </a:schemeClr>
                </a:solidFill>
              </a:rPr>
              <a:t>SLR +1.0 m:</a:t>
            </a:r>
            <a:r>
              <a:rPr lang="en-US" altLang="zh-CN" sz="1715" b="1"/>
              <a:t> A continuous shallow band forms landward of the seawall and noticeable ponding in Selwyn Reserve.</a:t>
            </a:r>
            <a:endParaRPr lang="en-US" altLang="zh-CN" sz="1715" b="1"/>
          </a:p>
          <a:p>
            <a:pPr marL="342900" indent="-342900" fontAlgn="auto">
              <a:lnSpc>
                <a:spcPct val="150000"/>
              </a:lnSpc>
              <a:spcAft>
                <a:spcPts val="1200"/>
              </a:spcAft>
              <a:buClr>
                <a:srgbClr val="558ED5"/>
              </a:buClr>
              <a:buFont typeface="Arial" panose="020B0604020202020204" pitchFamily="34" charset="0"/>
              <a:buChar char="•"/>
            </a:pPr>
            <a:r>
              <a:rPr lang="en-US" altLang="zh-CN" sz="1715" b="1">
                <a:solidFill>
                  <a:schemeClr val="tx2">
                    <a:lumMod val="60000"/>
                    <a:lumOff val="40000"/>
                  </a:schemeClr>
                </a:solidFill>
              </a:rPr>
              <a:t>SLR +1.5 m:</a:t>
            </a:r>
            <a:r>
              <a:rPr lang="en-US" altLang="zh-CN" sz="1715"/>
              <a:t> </a:t>
            </a:r>
            <a:r>
              <a:rPr lang="en-US" altLang="zh-CN" sz="1715" b="1"/>
              <a:t>Water reaches several low points on Tamaki Drive and enters the first row of residential lots and short flooded sections on local streets.</a:t>
            </a:r>
            <a:endParaRPr lang="en-US" altLang="zh-CN" sz="1715" b="1"/>
          </a:p>
          <a:p>
            <a:pPr marL="342900" indent="-342900" fontAlgn="auto">
              <a:lnSpc>
                <a:spcPct val="150000"/>
              </a:lnSpc>
              <a:spcAft>
                <a:spcPts val="1200"/>
              </a:spcAft>
              <a:buClr>
                <a:srgbClr val="558ED5"/>
              </a:buClr>
              <a:buFont typeface="Arial" panose="020B0604020202020204" pitchFamily="34" charset="0"/>
              <a:buChar char="•"/>
            </a:pPr>
            <a:r>
              <a:rPr lang="en-US" altLang="zh-CN" sz="1715" b="1">
                <a:solidFill>
                  <a:schemeClr val="tx2">
                    <a:lumMod val="60000"/>
                    <a:lumOff val="40000"/>
                  </a:schemeClr>
                </a:solidFill>
              </a:rPr>
              <a:t>SLR +2.0 m:</a:t>
            </a:r>
            <a:r>
              <a:rPr lang="en-US" altLang="zh-CN" sz="1715"/>
              <a:t> </a:t>
            </a:r>
            <a:r>
              <a:rPr lang="en-US" altLang="zh-CN" sz="1715" b="1"/>
              <a:t>Inundation extends into the back-beach blocks. A near-continuous wet corridor forms along Tamaki Drive.</a:t>
            </a:r>
            <a:endParaRPr lang="en-US" altLang="zh-CN" sz="1715" b="1"/>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文本框 9"/>
          <p:cNvSpPr txBox="1"/>
          <p:nvPr/>
        </p:nvSpPr>
        <p:spPr>
          <a:xfrm>
            <a:off x="297089" y="489857"/>
            <a:ext cx="4329793" cy="443230"/>
          </a:xfrm>
          <a:prstGeom prst="rect">
            <a:avLst/>
          </a:prstGeom>
          <a:noFill/>
        </p:spPr>
        <p:txBody>
          <a:bodyPr wrap="square" rtlCol="0">
            <a:spAutoFit/>
          </a:bodyPr>
          <a:p>
            <a:r>
              <a:rPr lang="en-US" altLang="zh-CN" sz="2285" b="1">
                <a:solidFill>
                  <a:schemeClr val="tx2">
                    <a:lumMod val="60000"/>
                    <a:lumOff val="40000"/>
                  </a:schemeClr>
                </a:solidFill>
              </a:rPr>
              <a:t>Coastal Inundation Results</a:t>
            </a:r>
            <a:endParaRPr lang="en-US" altLang="zh-CN" sz="2285" b="1">
              <a:solidFill>
                <a:schemeClr val="tx2">
                  <a:lumMod val="60000"/>
                  <a:lumOff val="40000"/>
                </a:schemeClr>
              </a:solidFill>
            </a:endParaRPr>
          </a:p>
        </p:txBody>
      </p:sp>
      <p:sp>
        <p:nvSpPr>
          <p:cNvPr id="11" name="文本框 10"/>
          <p:cNvSpPr txBox="1"/>
          <p:nvPr/>
        </p:nvSpPr>
        <p:spPr>
          <a:xfrm>
            <a:off x="326571" y="925286"/>
            <a:ext cx="8547554" cy="5447665"/>
          </a:xfrm>
          <a:prstGeom prst="rect">
            <a:avLst/>
          </a:prstGeom>
          <a:noFill/>
        </p:spPr>
        <p:txBody>
          <a:bodyPr wrap="square" rtlCol="0">
            <a:spAutoFit/>
          </a:bodyPr>
          <a:p>
            <a:pPr indent="0">
              <a:lnSpc>
                <a:spcPct val="200000"/>
              </a:lnSpc>
              <a:buClr>
                <a:srgbClr val="558ED5"/>
              </a:buClr>
              <a:buFont typeface="Wingdings" panose="05000000000000000000" charset="0"/>
              <a:buNone/>
            </a:pPr>
            <a:r>
              <a:rPr lang="en-US" altLang="zh-CN" sz="1715" b="1">
                <a:solidFill>
                  <a:schemeClr val="tx2">
                    <a:lumMod val="60000"/>
                    <a:lumOff val="40000"/>
                  </a:schemeClr>
                </a:solidFill>
              </a:rPr>
              <a:t>Storm-tide AEP + SLR</a:t>
            </a:r>
            <a:endParaRPr lang="en-US" altLang="zh-CN" sz="1715" b="1">
              <a:solidFill>
                <a:schemeClr val="tx2">
                  <a:lumMod val="60000"/>
                  <a:lumOff val="40000"/>
                </a:schemeClr>
              </a:solidFill>
            </a:endParaRPr>
          </a:p>
          <a:p>
            <a:pPr indent="0">
              <a:lnSpc>
                <a:spcPct val="150000"/>
              </a:lnSpc>
              <a:buClr>
                <a:srgbClr val="558ED5"/>
              </a:buClr>
              <a:buFont typeface="Wingdings" panose="05000000000000000000" charset="0"/>
              <a:buNone/>
            </a:pPr>
            <a:r>
              <a:rPr lang="en-US" altLang="zh-CN" sz="1715"/>
              <a:t>Across the four storm-tide AEP layers with same SLR +0.5–2.0 m, the mapped inundation extents are almost identical. Only small differences appear in the southern low-lying pocket. Changes in exposure are driven mainly by the SLR step, not by the AEP level. </a:t>
            </a:r>
            <a:endParaRPr lang="en-US" altLang="zh-CN" sz="1715"/>
          </a:p>
          <a:p>
            <a:pPr marL="342900" indent="-342900" fontAlgn="auto">
              <a:lnSpc>
                <a:spcPct val="150000"/>
              </a:lnSpc>
              <a:spcAft>
                <a:spcPts val="1200"/>
              </a:spcAft>
              <a:buClr>
                <a:srgbClr val="558ED5"/>
              </a:buClr>
              <a:buFont typeface="Arial" panose="020B0604020202020204" pitchFamily="34" charset="0"/>
              <a:buChar char="•"/>
            </a:pPr>
            <a:r>
              <a:rPr lang="en-US" altLang="zh-CN" sz="1715" b="1">
                <a:solidFill>
                  <a:schemeClr val="tx2">
                    <a:lumMod val="60000"/>
                    <a:lumOff val="40000"/>
                  </a:schemeClr>
                </a:solidFill>
              </a:rPr>
              <a:t>SLR +0.5 m:</a:t>
            </a:r>
            <a:r>
              <a:rPr lang="en-US" altLang="zh-CN" sz="1715"/>
              <a:t> </a:t>
            </a:r>
            <a:r>
              <a:rPr lang="en-US" altLang="zh-CN" sz="1715" b="1"/>
              <a:t>Inundation is mostly limited to the beach. Minor ponding occurs at low points along the seawall. Road lanes are largely unaffected.</a:t>
            </a:r>
            <a:endParaRPr lang="en-US" altLang="zh-CN" sz="1715" b="1"/>
          </a:p>
          <a:p>
            <a:pPr marL="342900" indent="-342900" fontAlgn="auto">
              <a:lnSpc>
                <a:spcPct val="150000"/>
              </a:lnSpc>
              <a:spcAft>
                <a:spcPts val="1200"/>
              </a:spcAft>
              <a:buClr>
                <a:srgbClr val="558ED5"/>
              </a:buClr>
              <a:buFont typeface="Arial" panose="020B0604020202020204" pitchFamily="34" charset="0"/>
              <a:buChar char="•"/>
            </a:pPr>
            <a:r>
              <a:rPr lang="en-US" altLang="zh-CN" sz="1715" b="1">
                <a:solidFill>
                  <a:schemeClr val="tx2">
                    <a:lumMod val="60000"/>
                    <a:lumOff val="40000"/>
                  </a:schemeClr>
                </a:solidFill>
              </a:rPr>
              <a:t>SLR +1.0 m:</a:t>
            </a:r>
            <a:r>
              <a:rPr lang="en-US" altLang="zh-CN" sz="1715"/>
              <a:t> </a:t>
            </a:r>
            <a:r>
              <a:rPr lang="en-US" altLang="zh-CN" sz="1715" b="1"/>
              <a:t>A continuous shallow band forms landward of the seawall. Noticeable ponding appears in Selwyn Reserve.</a:t>
            </a:r>
            <a:endParaRPr lang="en-US" altLang="zh-CN" sz="1715" b="1"/>
          </a:p>
          <a:p>
            <a:pPr marL="342900" indent="-342900" fontAlgn="auto">
              <a:lnSpc>
                <a:spcPct val="150000"/>
              </a:lnSpc>
              <a:spcAft>
                <a:spcPts val="1200"/>
              </a:spcAft>
              <a:buClr>
                <a:srgbClr val="558ED5"/>
              </a:buClr>
              <a:buFont typeface="Arial" panose="020B0604020202020204" pitchFamily="34" charset="0"/>
              <a:buChar char="•"/>
            </a:pPr>
            <a:r>
              <a:rPr lang="en-US" altLang="zh-CN" sz="1715" b="1">
                <a:solidFill>
                  <a:schemeClr val="tx2">
                    <a:lumMod val="60000"/>
                    <a:lumOff val="40000"/>
                  </a:schemeClr>
                </a:solidFill>
              </a:rPr>
              <a:t>SLR +1.5 m:</a:t>
            </a:r>
            <a:r>
              <a:rPr lang="en-US" altLang="zh-CN" sz="1715"/>
              <a:t> </a:t>
            </a:r>
            <a:r>
              <a:rPr lang="en-US" altLang="zh-CN" sz="1715" b="1"/>
              <a:t>The hazard footprint begins to reach low spots on Tamaki Drive and enters the first row of residential lots. Several local streets show short flooded sections.</a:t>
            </a:r>
            <a:endParaRPr lang="en-US" altLang="zh-CN" sz="1715" b="1"/>
          </a:p>
          <a:p>
            <a:pPr marL="342900" indent="-342900" fontAlgn="auto">
              <a:lnSpc>
                <a:spcPct val="150000"/>
              </a:lnSpc>
              <a:spcAft>
                <a:spcPts val="1200"/>
              </a:spcAft>
              <a:buClr>
                <a:srgbClr val="558ED5"/>
              </a:buClr>
              <a:buFont typeface="Arial" panose="020B0604020202020204" pitchFamily="34" charset="0"/>
              <a:buChar char="•"/>
            </a:pPr>
            <a:r>
              <a:rPr lang="en-US" altLang="zh-CN" sz="1715" b="1">
                <a:solidFill>
                  <a:schemeClr val="tx2">
                    <a:lumMod val="60000"/>
                    <a:lumOff val="40000"/>
                  </a:schemeClr>
                </a:solidFill>
              </a:rPr>
              <a:t>SLR +2.0 m:</a:t>
            </a:r>
            <a:r>
              <a:rPr lang="en-US" altLang="zh-CN" sz="1715"/>
              <a:t> </a:t>
            </a:r>
            <a:r>
              <a:rPr lang="en-US" altLang="zh-CN" sz="1715" b="1"/>
              <a:t>Inundation extends deep into the back-beach blocks. Hard coastal structures are within a zone of strong wave action.</a:t>
            </a:r>
            <a:endParaRPr lang="en-US" altLang="zh-CN" sz="1715" b="1"/>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925286" y="2939143"/>
            <a:ext cx="7269843" cy="3706132"/>
          </a:xfrm>
          <a:prstGeom prst="rect">
            <a:avLst/>
          </a:prstGeom>
        </p:spPr>
      </p:pic>
      <p:sp>
        <p:nvSpPr>
          <p:cNvPr id="3" name="文本框 2"/>
          <p:cNvSpPr txBox="1"/>
          <p:nvPr/>
        </p:nvSpPr>
        <p:spPr>
          <a:xfrm>
            <a:off x="297089" y="489857"/>
            <a:ext cx="4329793" cy="443230"/>
          </a:xfrm>
          <a:prstGeom prst="rect">
            <a:avLst/>
          </a:prstGeom>
          <a:noFill/>
        </p:spPr>
        <p:txBody>
          <a:bodyPr wrap="square" rtlCol="0">
            <a:spAutoFit/>
          </a:bodyPr>
          <a:p>
            <a:r>
              <a:rPr lang="en-US" altLang="zh-CN" sz="2285" b="1">
                <a:solidFill>
                  <a:schemeClr val="tx2">
                    <a:lumMod val="60000"/>
                    <a:lumOff val="40000"/>
                  </a:schemeClr>
                </a:solidFill>
              </a:rPr>
              <a:t>Coastal </a:t>
            </a:r>
            <a:r>
              <a:rPr lang="en-US" altLang="zh-CN" sz="2285" b="1">
                <a:solidFill>
                  <a:schemeClr val="tx2">
                    <a:lumMod val="60000"/>
                    <a:lumOff val="40000"/>
                  </a:schemeClr>
                </a:solidFill>
                <a:sym typeface="+mn-ea"/>
              </a:rPr>
              <a:t>Erosion </a:t>
            </a:r>
            <a:r>
              <a:rPr lang="en-US" altLang="zh-CN" sz="2285" b="1">
                <a:solidFill>
                  <a:schemeClr val="tx2">
                    <a:lumMod val="60000"/>
                    <a:lumOff val="40000"/>
                  </a:schemeClr>
                </a:solidFill>
              </a:rPr>
              <a:t>Results</a:t>
            </a:r>
            <a:endParaRPr lang="en-US" altLang="zh-CN" sz="2285" b="1">
              <a:solidFill>
                <a:schemeClr val="tx2">
                  <a:lumMod val="60000"/>
                  <a:lumOff val="40000"/>
                </a:schemeClr>
              </a:solidFill>
            </a:endParaRPr>
          </a:p>
        </p:txBody>
      </p:sp>
      <p:pic>
        <p:nvPicPr>
          <p:cNvPr id="4" name="图片 3"/>
          <p:cNvPicPr>
            <a:picLocks noChangeAspect="1"/>
          </p:cNvPicPr>
          <p:nvPr/>
        </p:nvPicPr>
        <p:blipFill>
          <a:blip r:embed="rId2"/>
          <a:stretch>
            <a:fillRect/>
          </a:stretch>
        </p:blipFill>
        <p:spPr>
          <a:xfrm>
            <a:off x="5551714" y="326571"/>
            <a:ext cx="2606221" cy="2384425"/>
          </a:xfrm>
          <a:prstGeom prst="rect">
            <a:avLst/>
          </a:prstGeom>
        </p:spPr>
      </p:pic>
      <p:pic>
        <p:nvPicPr>
          <p:cNvPr id="5" name="图片 4"/>
          <p:cNvPicPr>
            <a:picLocks noChangeAspect="1"/>
          </p:cNvPicPr>
          <p:nvPr/>
        </p:nvPicPr>
        <p:blipFill>
          <a:blip r:embed="rId3"/>
          <a:stretch>
            <a:fillRect/>
          </a:stretch>
        </p:blipFill>
        <p:spPr>
          <a:xfrm>
            <a:off x="925286" y="1143000"/>
            <a:ext cx="4041321" cy="158523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文本框 9"/>
          <p:cNvSpPr txBox="1"/>
          <p:nvPr/>
        </p:nvSpPr>
        <p:spPr>
          <a:xfrm>
            <a:off x="297089" y="489857"/>
            <a:ext cx="4329793" cy="443230"/>
          </a:xfrm>
          <a:prstGeom prst="rect">
            <a:avLst/>
          </a:prstGeom>
          <a:noFill/>
        </p:spPr>
        <p:txBody>
          <a:bodyPr wrap="square" rtlCol="0">
            <a:spAutoFit/>
          </a:bodyPr>
          <a:p>
            <a:r>
              <a:rPr lang="en-US" altLang="zh-CN" sz="2285" b="1">
                <a:solidFill>
                  <a:schemeClr val="tx2">
                    <a:lumMod val="60000"/>
                    <a:lumOff val="40000"/>
                  </a:schemeClr>
                </a:solidFill>
              </a:rPr>
              <a:t>Coastal </a:t>
            </a:r>
            <a:r>
              <a:rPr lang="en-US" altLang="zh-CN" sz="2285" b="1">
                <a:solidFill>
                  <a:schemeClr val="tx2">
                    <a:lumMod val="60000"/>
                    <a:lumOff val="40000"/>
                  </a:schemeClr>
                </a:solidFill>
                <a:sym typeface="+mn-ea"/>
              </a:rPr>
              <a:t>Erosion </a:t>
            </a:r>
            <a:r>
              <a:rPr lang="en-US" altLang="zh-CN" sz="2285" b="1">
                <a:solidFill>
                  <a:schemeClr val="tx2">
                    <a:lumMod val="60000"/>
                    <a:lumOff val="40000"/>
                  </a:schemeClr>
                </a:solidFill>
              </a:rPr>
              <a:t>Results</a:t>
            </a:r>
            <a:endParaRPr lang="en-US" altLang="zh-CN" sz="2285" b="1">
              <a:solidFill>
                <a:schemeClr val="tx2">
                  <a:lumMod val="60000"/>
                  <a:lumOff val="40000"/>
                </a:schemeClr>
              </a:solidFill>
            </a:endParaRPr>
          </a:p>
        </p:txBody>
      </p:sp>
      <p:sp>
        <p:nvSpPr>
          <p:cNvPr id="11" name="文本框 10"/>
          <p:cNvSpPr txBox="1"/>
          <p:nvPr/>
        </p:nvSpPr>
        <p:spPr>
          <a:xfrm>
            <a:off x="326571" y="1143000"/>
            <a:ext cx="8547554" cy="5226685"/>
          </a:xfrm>
          <a:prstGeom prst="rect">
            <a:avLst/>
          </a:prstGeom>
          <a:noFill/>
        </p:spPr>
        <p:txBody>
          <a:bodyPr wrap="square" rtlCol="0">
            <a:spAutoFit/>
          </a:bodyPr>
          <a:p>
            <a:pPr indent="0" fontAlgn="auto">
              <a:lnSpc>
                <a:spcPct val="150000"/>
              </a:lnSpc>
              <a:spcAft>
                <a:spcPts val="1200"/>
              </a:spcAft>
              <a:buClr>
                <a:srgbClr val="558ED5"/>
              </a:buClr>
              <a:buFont typeface="Wingdings" panose="05000000000000000000" charset="0"/>
              <a:buNone/>
            </a:pPr>
            <a:r>
              <a:rPr lang="en-US" altLang="zh-CN" sz="1715"/>
              <a:t>ASCIE (Level A, RCP8.5/8.5+) appears only along the sandy pocket at Mission Bay. </a:t>
            </a:r>
            <a:endParaRPr lang="en-US" altLang="zh-CN" sz="1715"/>
          </a:p>
          <a:p>
            <a:pPr indent="0" fontAlgn="auto">
              <a:lnSpc>
                <a:spcPct val="150000"/>
              </a:lnSpc>
              <a:spcAft>
                <a:spcPts val="1200"/>
              </a:spcAft>
              <a:buClr>
                <a:srgbClr val="558ED5"/>
              </a:buClr>
              <a:buFont typeface="Wingdings" panose="05000000000000000000" charset="0"/>
              <a:buNone/>
            </a:pPr>
            <a:r>
              <a:rPr lang="en-US" altLang="zh-CN" sz="1715"/>
              <a:t>The lines step landward from 2050 to 2130 (RCP8.5+), forming a narrow band across the upper beach and foredune. No lines are mapped on the rocky coasts at Bastion Point or at the eastern end, indicating low erosion susceptibility there. </a:t>
            </a:r>
            <a:endParaRPr lang="en-US" altLang="zh-CN" sz="1715"/>
          </a:p>
          <a:p>
            <a:pPr indent="0" fontAlgn="auto">
              <a:lnSpc>
                <a:spcPct val="150000"/>
              </a:lnSpc>
              <a:spcAft>
                <a:spcPts val="1200"/>
              </a:spcAft>
              <a:buClr>
                <a:srgbClr val="558ED5"/>
              </a:buClr>
              <a:buFont typeface="Wingdings" panose="05000000000000000000" charset="0"/>
              <a:buNone/>
            </a:pPr>
            <a:endParaRPr lang="en-US" altLang="zh-CN" sz="1715"/>
          </a:p>
          <a:p>
            <a:pPr indent="0" fontAlgn="auto">
              <a:lnSpc>
                <a:spcPct val="150000"/>
              </a:lnSpc>
              <a:spcAft>
                <a:spcPts val="1200"/>
              </a:spcAft>
              <a:buClr>
                <a:srgbClr val="558ED5"/>
              </a:buClr>
              <a:buFont typeface="Wingdings" panose="05000000000000000000" charset="0"/>
              <a:buNone/>
            </a:pPr>
            <a:r>
              <a:rPr lang="en-US" altLang="zh-CN" sz="1715" b="1"/>
              <a:t>The most exposed assets are the Mission Bay beach and foredune, the coastal shared path and boardwalk and seawall edge, and the seaward frontage of Selwyn Reserve. </a:t>
            </a:r>
            <a:endParaRPr lang="en-US" altLang="zh-CN" sz="1715" b="1"/>
          </a:p>
          <a:p>
            <a:pPr indent="0" fontAlgn="auto">
              <a:lnSpc>
                <a:spcPct val="150000"/>
              </a:lnSpc>
              <a:spcAft>
                <a:spcPts val="1200"/>
              </a:spcAft>
              <a:buClr>
                <a:srgbClr val="558ED5"/>
              </a:buClr>
              <a:buFont typeface="Wingdings" panose="05000000000000000000" charset="0"/>
              <a:buNone/>
            </a:pPr>
            <a:r>
              <a:rPr lang="en-US" altLang="zh-CN" sz="1715" b="1"/>
              <a:t>Tamaki Drive generally lies landward of the lines, with exposure increasing to moderate where the beach approaches the road mid-bay. The residential blocks remain outside the 2130 line. </a:t>
            </a:r>
            <a:endParaRPr lang="en-US" altLang="zh-CN" sz="1715" b="1"/>
          </a:p>
          <a:p>
            <a:pPr indent="0" fontAlgn="auto">
              <a:lnSpc>
                <a:spcPct val="150000"/>
              </a:lnSpc>
              <a:spcAft>
                <a:spcPts val="1200"/>
              </a:spcAft>
              <a:buClr>
                <a:srgbClr val="558ED5"/>
              </a:buClr>
              <a:buFont typeface="Wingdings" panose="05000000000000000000" charset="0"/>
              <a:buNone/>
            </a:pPr>
            <a:endParaRPr lang="en-US" altLang="zh-CN" sz="1715" b="1"/>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文本框 9"/>
          <p:cNvSpPr txBox="1"/>
          <p:nvPr/>
        </p:nvSpPr>
        <p:spPr>
          <a:xfrm>
            <a:off x="297089" y="489857"/>
            <a:ext cx="4329793" cy="443230"/>
          </a:xfrm>
          <a:prstGeom prst="rect">
            <a:avLst/>
          </a:prstGeom>
          <a:noFill/>
        </p:spPr>
        <p:txBody>
          <a:bodyPr wrap="square" rtlCol="0">
            <a:spAutoFit/>
          </a:bodyPr>
          <a:p>
            <a:r>
              <a:rPr lang="en-US" altLang="zh-CN" sz="2285" b="1">
                <a:solidFill>
                  <a:schemeClr val="tx2">
                    <a:lumMod val="60000"/>
                    <a:lumOff val="40000"/>
                  </a:schemeClr>
                </a:solidFill>
              </a:rPr>
              <a:t>Risk Analysis</a:t>
            </a:r>
            <a:endParaRPr lang="en-US" altLang="zh-CN" sz="2285" b="1">
              <a:solidFill>
                <a:schemeClr val="tx2">
                  <a:lumMod val="60000"/>
                  <a:lumOff val="40000"/>
                </a:schemeClr>
              </a:solidFill>
            </a:endParaRPr>
          </a:p>
        </p:txBody>
      </p:sp>
      <p:sp>
        <p:nvSpPr>
          <p:cNvPr id="11" name="文本框 10"/>
          <p:cNvSpPr txBox="1"/>
          <p:nvPr/>
        </p:nvSpPr>
        <p:spPr>
          <a:xfrm>
            <a:off x="326571" y="1143000"/>
            <a:ext cx="8547554" cy="4918710"/>
          </a:xfrm>
          <a:prstGeom prst="rect">
            <a:avLst/>
          </a:prstGeom>
          <a:noFill/>
        </p:spPr>
        <p:txBody>
          <a:bodyPr wrap="square" rtlCol="0">
            <a:spAutoFit/>
          </a:bodyPr>
          <a:p>
            <a:pPr indent="0" fontAlgn="auto">
              <a:lnSpc>
                <a:spcPct val="150000"/>
              </a:lnSpc>
              <a:spcAft>
                <a:spcPts val="1200"/>
              </a:spcAft>
              <a:buClr>
                <a:srgbClr val="558ED5"/>
              </a:buClr>
              <a:buFont typeface="Wingdings" panose="05000000000000000000" charset="0"/>
              <a:buNone/>
            </a:pPr>
            <a:r>
              <a:rPr lang="en-US" altLang="zh-CN" sz="1715" b="1">
                <a:solidFill>
                  <a:schemeClr val="tx2">
                    <a:lumMod val="60000"/>
                    <a:lumOff val="40000"/>
                  </a:schemeClr>
                </a:solidFill>
              </a:rPr>
              <a:t>Step 1 - Asset-level exposure mapping:</a:t>
            </a:r>
            <a:r>
              <a:rPr lang="en-US" altLang="zh-CN" sz="1715"/>
              <a:t> Eight asset classes within the study area were intersected in GeoMaps with each hazard layer. Resulting overlaps were classified as low/medium/high (L/M/H) exposure.</a:t>
            </a:r>
            <a:endParaRPr lang="en-US" altLang="zh-CN" sz="1715"/>
          </a:p>
          <a:p>
            <a:pPr indent="0" fontAlgn="auto">
              <a:lnSpc>
                <a:spcPct val="150000"/>
              </a:lnSpc>
              <a:spcAft>
                <a:spcPts val="1200"/>
              </a:spcAft>
              <a:buClr>
                <a:srgbClr val="558ED5"/>
              </a:buClr>
              <a:buFont typeface="Wingdings" panose="05000000000000000000" charset="0"/>
              <a:buNone/>
            </a:pPr>
            <a:r>
              <a:rPr lang="en-US" altLang="zh-CN" sz="1715" b="1">
                <a:solidFill>
                  <a:schemeClr val="tx2">
                    <a:lumMod val="60000"/>
                    <a:lumOff val="40000"/>
                  </a:schemeClr>
                </a:solidFill>
              </a:rPr>
              <a:t>Step 2 - Scenario aggregation:</a:t>
            </a:r>
            <a:r>
              <a:rPr lang="en-US" altLang="zh-CN" sz="1715"/>
              <a:t> For each hazard scenario (MHWS+SLR, storm-tide AEP+SLR, ASCIE) asset-level exposures were combined to derive an Aggregated Exposure level for the study area.</a:t>
            </a:r>
            <a:endParaRPr lang="en-US" altLang="zh-CN" sz="1715"/>
          </a:p>
          <a:p>
            <a:pPr indent="0" fontAlgn="auto">
              <a:lnSpc>
                <a:spcPct val="150000"/>
              </a:lnSpc>
              <a:spcAft>
                <a:spcPts val="1200"/>
              </a:spcAft>
              <a:buClr>
                <a:srgbClr val="558ED5"/>
              </a:buClr>
              <a:buFont typeface="Wingdings" panose="05000000000000000000" charset="0"/>
              <a:buNone/>
            </a:pPr>
            <a:r>
              <a:rPr lang="en-US" altLang="zh-CN" sz="1715" b="1">
                <a:solidFill>
                  <a:schemeClr val="tx2">
                    <a:lumMod val="60000"/>
                    <a:lumOff val="40000"/>
                  </a:schemeClr>
                </a:solidFill>
              </a:rPr>
              <a:t>Step 3 - System vulnerability </a:t>
            </a:r>
            <a:r>
              <a:rPr lang="en-US" altLang="zh-CN" sz="1715" b="1">
                <a:solidFill>
                  <a:schemeClr val="tx2">
                    <a:lumMod val="60000"/>
                    <a:lumOff val="40000"/>
                  </a:schemeClr>
                </a:solidFill>
                <a:sym typeface="+mn-ea"/>
              </a:rPr>
              <a:t>evaluation</a:t>
            </a:r>
            <a:r>
              <a:rPr lang="en-US" altLang="zh-CN" sz="1715" b="1">
                <a:solidFill>
                  <a:schemeClr val="tx2">
                    <a:lumMod val="60000"/>
                    <a:lumOff val="40000"/>
                  </a:schemeClr>
                </a:solidFill>
              </a:rPr>
              <a:t>:</a:t>
            </a:r>
            <a:r>
              <a:rPr lang="en-US" altLang="zh-CN" sz="1715"/>
              <a:t> Vulnerability was assigned at the system level through local topography, coastal protection context, with scenario-specific adjustments.</a:t>
            </a:r>
            <a:endParaRPr lang="en-US" altLang="zh-CN" sz="1715"/>
          </a:p>
          <a:p>
            <a:pPr indent="0" fontAlgn="auto">
              <a:lnSpc>
                <a:spcPct val="150000"/>
              </a:lnSpc>
              <a:spcAft>
                <a:spcPts val="1200"/>
              </a:spcAft>
              <a:buClr>
                <a:srgbClr val="558ED5"/>
              </a:buClr>
              <a:buFont typeface="Wingdings" panose="05000000000000000000" charset="0"/>
              <a:buNone/>
            </a:pPr>
            <a:r>
              <a:rPr lang="en-US" altLang="zh-CN" sz="1715" b="1">
                <a:solidFill>
                  <a:schemeClr val="tx2">
                    <a:lumMod val="60000"/>
                    <a:lumOff val="40000"/>
                  </a:schemeClr>
                </a:solidFill>
              </a:rPr>
              <a:t>Step 4 - Consequence evaluation:</a:t>
            </a:r>
            <a:r>
              <a:rPr lang="en-US" altLang="zh-CN" sz="1715"/>
              <a:t> A matrix was applied (Consequence = Aggregated Exposure </a:t>
            </a:r>
            <a:r>
              <a:rPr lang="en-US" altLang="en-US" sz="1715"/>
              <a:t>×</a:t>
            </a:r>
            <a:r>
              <a:rPr lang="en-US" altLang="zh-CN" sz="1715"/>
              <a:t> Vulnerability) to produce severity classes (Insignificant/Minor/Moderate/Major) used to inform adaptation options.</a:t>
            </a:r>
            <a:endParaRPr lang="en-US" altLang="zh-CN" sz="1715"/>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4" name="表格 3"/>
          <p:cNvGraphicFramePr/>
          <p:nvPr>
            <p:custDataLst>
              <p:tags r:id="rId1"/>
            </p:custDataLst>
          </p:nvPr>
        </p:nvGraphicFramePr>
        <p:xfrm>
          <a:off x="297089" y="1034143"/>
          <a:ext cx="8535670" cy="5328920"/>
        </p:xfrm>
        <a:graphic>
          <a:graphicData uri="http://schemas.openxmlformats.org/drawingml/2006/table">
            <a:tbl>
              <a:tblPr/>
              <a:tblGrid>
                <a:gridCol w="514985"/>
                <a:gridCol w="820420"/>
                <a:gridCol w="498475"/>
                <a:gridCol w="669290"/>
                <a:gridCol w="659130"/>
                <a:gridCol w="750570"/>
                <a:gridCol w="476250"/>
                <a:gridCol w="476250"/>
                <a:gridCol w="739775"/>
                <a:gridCol w="534670"/>
                <a:gridCol w="764540"/>
                <a:gridCol w="505460"/>
                <a:gridCol w="563245"/>
                <a:gridCol w="562610"/>
              </a:tblGrid>
              <a:tr h="399415">
                <a:tc>
                  <a:txBody>
                    <a:bodyPr/>
                    <a:p>
                      <a:pPr algn="ctr" fontAlgn="ctr"/>
                      <a:r>
                        <a:rPr lang="en-US" altLang="zh-CN" sz="645" b="1" i="0">
                          <a:solidFill>
                            <a:srgbClr val="000000"/>
                          </a:solidFill>
                          <a:latin typeface="微软雅黑" panose="020B0503020204020204" charset="-122"/>
                          <a:ea typeface="微软雅黑" panose="020B0503020204020204" charset="-122"/>
                        </a:rPr>
                        <a:t>Type</a:t>
                      </a:r>
                      <a:endParaRPr lang="en-US" altLang="zh-CN" sz="645" b="1"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91AADF"/>
                    </a:solidFill>
                  </a:tcPr>
                </a:tc>
                <a:tc>
                  <a:txBody>
                    <a:bodyPr/>
                    <a:p>
                      <a:pPr algn="ctr" fontAlgn="ctr"/>
                      <a:r>
                        <a:rPr lang="en-US" altLang="zh-CN" sz="645" b="1" i="0">
                          <a:solidFill>
                            <a:srgbClr val="000000"/>
                          </a:solidFill>
                          <a:latin typeface="微软雅黑" panose="020B0503020204020204" charset="-122"/>
                          <a:ea typeface="微软雅黑" panose="020B0503020204020204" charset="-122"/>
                        </a:rPr>
                        <a:t>Year/SLR</a:t>
                      </a:r>
                      <a:endParaRPr lang="en-US" altLang="zh-CN" sz="645" b="1"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91AADF"/>
                    </a:solidFill>
                  </a:tcPr>
                </a:tc>
                <a:tc>
                  <a:txBody>
                    <a:bodyPr/>
                    <a:p>
                      <a:pPr algn="ctr" fontAlgn="ctr"/>
                      <a:r>
                        <a:rPr lang="en-US" altLang="zh-CN" sz="645" b="1" i="0">
                          <a:solidFill>
                            <a:srgbClr val="000000"/>
                          </a:solidFill>
                          <a:latin typeface="微软雅黑" panose="020B0503020204020204" charset="-122"/>
                          <a:ea typeface="微软雅黑" panose="020B0503020204020204" charset="-122"/>
                        </a:rPr>
                        <a:t>Storm</a:t>
                      </a:r>
                      <a:endParaRPr lang="en-US" altLang="zh-CN" sz="645" b="1"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91AADF"/>
                    </a:solidFill>
                  </a:tcPr>
                </a:tc>
                <a:tc>
                  <a:txBody>
                    <a:bodyPr/>
                    <a:p>
                      <a:pPr algn="ctr" fontAlgn="ctr"/>
                      <a:r>
                        <a:rPr lang="en-US" altLang="zh-CN" sz="645" b="1" i="0">
                          <a:solidFill>
                            <a:srgbClr val="000000"/>
                          </a:solidFill>
                          <a:latin typeface="微软雅黑" panose="020B0503020204020204" charset="-122"/>
                          <a:ea typeface="微软雅黑" panose="020B0503020204020204" charset="-122"/>
                        </a:rPr>
                        <a:t>Tamaki Drive</a:t>
                      </a:r>
                      <a:br>
                        <a:rPr lang="en-US" altLang="zh-CN" sz="645" b="1" i="0">
                          <a:solidFill>
                            <a:srgbClr val="000000"/>
                          </a:solidFill>
                          <a:latin typeface="微软雅黑" panose="020B0503020204020204" charset="-122"/>
                          <a:ea typeface="微软雅黑" panose="020B0503020204020204" charset="-122"/>
                        </a:rPr>
                      </a:br>
                      <a:r>
                        <a:rPr lang="en-US" altLang="zh-CN" sz="645" b="1" i="0">
                          <a:solidFill>
                            <a:srgbClr val="000000"/>
                          </a:solidFill>
                          <a:latin typeface="微软雅黑" panose="020B0503020204020204" charset="-122"/>
                          <a:ea typeface="微软雅黑" panose="020B0503020204020204" charset="-122"/>
                        </a:rPr>
                        <a:t>(Exposure)</a:t>
                      </a:r>
                      <a:endParaRPr lang="en-US" altLang="zh-CN" sz="645" b="1"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ACB9CA"/>
                    </a:solidFill>
                  </a:tcPr>
                </a:tc>
                <a:tc>
                  <a:txBody>
                    <a:bodyPr/>
                    <a:p>
                      <a:pPr algn="ctr" fontAlgn="ctr"/>
                      <a:r>
                        <a:rPr lang="en-US" altLang="zh-CN" sz="645" b="1" i="0">
                          <a:solidFill>
                            <a:srgbClr val="000000"/>
                          </a:solidFill>
                          <a:latin typeface="微软雅黑" panose="020B0503020204020204" charset="-122"/>
                          <a:ea typeface="微软雅黑" panose="020B0503020204020204" charset="-122"/>
                        </a:rPr>
                        <a:t>Local Streets</a:t>
                      </a:r>
                      <a:br>
                        <a:rPr lang="en-US" altLang="zh-CN" sz="645" b="1" i="0">
                          <a:solidFill>
                            <a:srgbClr val="000000"/>
                          </a:solidFill>
                          <a:latin typeface="微软雅黑" panose="020B0503020204020204" charset="-122"/>
                          <a:ea typeface="微软雅黑" panose="020B0503020204020204" charset="-122"/>
                        </a:rPr>
                      </a:br>
                      <a:r>
                        <a:rPr lang="en-US" altLang="zh-CN" sz="645" b="1" i="0">
                          <a:solidFill>
                            <a:srgbClr val="000000"/>
                          </a:solidFill>
                          <a:latin typeface="微软雅黑" panose="020B0503020204020204" charset="-122"/>
                          <a:ea typeface="微软雅黑" panose="020B0503020204020204" charset="-122"/>
                        </a:rPr>
                        <a:t>(Exposure)</a:t>
                      </a:r>
                      <a:endParaRPr lang="en-US" altLang="zh-CN" sz="645" b="1"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ACB9CA"/>
                    </a:solidFill>
                  </a:tcPr>
                </a:tc>
                <a:tc>
                  <a:txBody>
                    <a:bodyPr/>
                    <a:p>
                      <a:pPr algn="ctr" fontAlgn="ctr"/>
                      <a:r>
                        <a:rPr lang="en-US" altLang="zh-CN" sz="645" b="1" i="0">
                          <a:solidFill>
                            <a:srgbClr val="000000"/>
                          </a:solidFill>
                          <a:latin typeface="微软雅黑" panose="020B0503020204020204" charset="-122"/>
                          <a:ea typeface="微软雅黑" panose="020B0503020204020204" charset="-122"/>
                        </a:rPr>
                        <a:t>Hard Structures</a:t>
                      </a:r>
                      <a:br>
                        <a:rPr lang="en-US" altLang="zh-CN" sz="645" b="1" i="0">
                          <a:solidFill>
                            <a:srgbClr val="000000"/>
                          </a:solidFill>
                          <a:latin typeface="微软雅黑" panose="020B0503020204020204" charset="-122"/>
                          <a:ea typeface="微软雅黑" panose="020B0503020204020204" charset="-122"/>
                        </a:rPr>
                      </a:br>
                      <a:r>
                        <a:rPr lang="en-US" altLang="zh-CN" sz="645" b="1" i="0">
                          <a:solidFill>
                            <a:srgbClr val="000000"/>
                          </a:solidFill>
                          <a:latin typeface="微软雅黑" panose="020B0503020204020204" charset="-122"/>
                          <a:ea typeface="微软雅黑" panose="020B0503020204020204" charset="-122"/>
                        </a:rPr>
                        <a:t>(Exposure)</a:t>
                      </a:r>
                      <a:endParaRPr lang="en-US" altLang="zh-CN" sz="645" b="1"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ACB9CA"/>
                    </a:solidFill>
                  </a:tcPr>
                </a:tc>
                <a:tc>
                  <a:txBody>
                    <a:bodyPr/>
                    <a:p>
                      <a:pPr algn="ctr" fontAlgn="ctr"/>
                      <a:r>
                        <a:rPr lang="en-US" altLang="zh-CN" sz="645" b="1" i="0">
                          <a:solidFill>
                            <a:srgbClr val="000000"/>
                          </a:solidFill>
                          <a:latin typeface="微软雅黑" panose="020B0503020204020204" charset="-122"/>
                          <a:ea typeface="微软雅黑" panose="020B0503020204020204" charset="-122"/>
                        </a:rPr>
                        <a:t>Residential Blocks</a:t>
                      </a:r>
                      <a:br>
                        <a:rPr lang="en-US" altLang="zh-CN" sz="645" b="1" i="0">
                          <a:solidFill>
                            <a:srgbClr val="000000"/>
                          </a:solidFill>
                          <a:latin typeface="微软雅黑" panose="020B0503020204020204" charset="-122"/>
                          <a:ea typeface="微软雅黑" panose="020B0503020204020204" charset="-122"/>
                        </a:rPr>
                      </a:br>
                      <a:r>
                        <a:rPr lang="en-US" altLang="zh-CN" sz="645" b="1" i="0">
                          <a:solidFill>
                            <a:srgbClr val="000000"/>
                          </a:solidFill>
                          <a:latin typeface="微软雅黑" panose="020B0503020204020204" charset="-122"/>
                          <a:ea typeface="微软雅黑" panose="020B0503020204020204" charset="-122"/>
                        </a:rPr>
                        <a:t>(Exposure)</a:t>
                      </a:r>
                      <a:endParaRPr lang="en-US" altLang="zh-CN" sz="645" b="1"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ACB9CA"/>
                    </a:solidFill>
                  </a:tcPr>
                </a:tc>
                <a:tc>
                  <a:txBody>
                    <a:bodyPr/>
                    <a:p>
                      <a:pPr algn="ctr" fontAlgn="ctr"/>
                      <a:r>
                        <a:rPr lang="en-US" altLang="zh-CN" sz="645" b="1" i="0">
                          <a:solidFill>
                            <a:srgbClr val="000000"/>
                          </a:solidFill>
                          <a:latin typeface="微软雅黑" panose="020B0503020204020204" charset="-122"/>
                          <a:ea typeface="微软雅黑" panose="020B0503020204020204" charset="-122"/>
                        </a:rPr>
                        <a:t>Beach &amp; Foredune</a:t>
                      </a:r>
                      <a:br>
                        <a:rPr lang="en-US" altLang="zh-CN" sz="645" b="1" i="0">
                          <a:solidFill>
                            <a:srgbClr val="000000"/>
                          </a:solidFill>
                          <a:latin typeface="微软雅黑" panose="020B0503020204020204" charset="-122"/>
                          <a:ea typeface="微软雅黑" panose="020B0503020204020204" charset="-122"/>
                        </a:rPr>
                      </a:br>
                      <a:r>
                        <a:rPr lang="en-US" altLang="zh-CN" sz="645" b="1" i="0">
                          <a:solidFill>
                            <a:srgbClr val="000000"/>
                          </a:solidFill>
                          <a:latin typeface="微软雅黑" panose="020B0503020204020204" charset="-122"/>
                          <a:ea typeface="微软雅黑" panose="020B0503020204020204" charset="-122"/>
                        </a:rPr>
                        <a:t>(Exposure)</a:t>
                      </a:r>
                      <a:endParaRPr lang="en-US" altLang="zh-CN" sz="645" b="1"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ACB9CA"/>
                    </a:solidFill>
                  </a:tcPr>
                </a:tc>
                <a:tc>
                  <a:txBody>
                    <a:bodyPr/>
                    <a:p>
                      <a:pPr algn="ctr" fontAlgn="ctr"/>
                      <a:r>
                        <a:rPr lang="en-US" altLang="zh-CN" sz="645" b="1" i="0">
                          <a:solidFill>
                            <a:srgbClr val="000000"/>
                          </a:solidFill>
                          <a:latin typeface="微软雅黑" panose="020B0503020204020204" charset="-122"/>
                          <a:ea typeface="微软雅黑" panose="020B0503020204020204" charset="-122"/>
                        </a:rPr>
                        <a:t>Selwyn Reserve</a:t>
                      </a:r>
                      <a:br>
                        <a:rPr lang="en-US" altLang="zh-CN" sz="645" b="1" i="0">
                          <a:solidFill>
                            <a:srgbClr val="000000"/>
                          </a:solidFill>
                          <a:latin typeface="微软雅黑" panose="020B0503020204020204" charset="-122"/>
                          <a:ea typeface="微软雅黑" panose="020B0503020204020204" charset="-122"/>
                        </a:rPr>
                      </a:br>
                      <a:r>
                        <a:rPr lang="en-US" altLang="zh-CN" sz="645" b="1" i="0">
                          <a:solidFill>
                            <a:srgbClr val="000000"/>
                          </a:solidFill>
                          <a:latin typeface="微软雅黑" panose="020B0503020204020204" charset="-122"/>
                          <a:ea typeface="微软雅黑" panose="020B0503020204020204" charset="-122"/>
                        </a:rPr>
                        <a:t>(Exposure)</a:t>
                      </a:r>
                      <a:endParaRPr lang="en-US" altLang="zh-CN" sz="645" b="1"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ACB9CA"/>
                    </a:solidFill>
                  </a:tcPr>
                </a:tc>
                <a:tc>
                  <a:txBody>
                    <a:bodyPr/>
                    <a:p>
                      <a:pPr algn="ctr" fontAlgn="ctr"/>
                      <a:r>
                        <a:rPr lang="en-US" altLang="zh-CN" sz="645" b="1" i="0">
                          <a:solidFill>
                            <a:srgbClr val="000000"/>
                          </a:solidFill>
                          <a:latin typeface="微软雅黑" panose="020B0503020204020204" charset="-122"/>
                          <a:ea typeface="微软雅黑" panose="020B0503020204020204" charset="-122"/>
                        </a:rPr>
                        <a:t>Tagalad Reserve North</a:t>
                      </a:r>
                      <a:br>
                        <a:rPr lang="en-US" altLang="zh-CN" sz="645" b="1" i="0">
                          <a:solidFill>
                            <a:srgbClr val="000000"/>
                          </a:solidFill>
                          <a:latin typeface="微软雅黑" panose="020B0503020204020204" charset="-122"/>
                          <a:ea typeface="微软雅黑" panose="020B0503020204020204" charset="-122"/>
                        </a:rPr>
                      </a:br>
                      <a:r>
                        <a:rPr lang="en-US" altLang="zh-CN" sz="645" b="1" i="0">
                          <a:solidFill>
                            <a:srgbClr val="000000"/>
                          </a:solidFill>
                          <a:latin typeface="微软雅黑" panose="020B0503020204020204" charset="-122"/>
                          <a:ea typeface="微软雅黑" panose="020B0503020204020204" charset="-122"/>
                        </a:rPr>
                        <a:t>(Exposure)</a:t>
                      </a:r>
                      <a:endParaRPr lang="en-US" altLang="zh-CN" sz="645" b="1"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ACB9CA"/>
                    </a:solidFill>
                  </a:tcPr>
                </a:tc>
                <a:tc>
                  <a:txBody>
                    <a:bodyPr/>
                    <a:p>
                      <a:pPr algn="ctr" fontAlgn="ctr"/>
                      <a:r>
                        <a:rPr lang="en-US" altLang="zh-CN" sz="645" b="1" i="0">
                          <a:solidFill>
                            <a:srgbClr val="000000"/>
                          </a:solidFill>
                          <a:latin typeface="微软雅黑" panose="020B0503020204020204" charset="-122"/>
                          <a:ea typeface="微软雅黑" panose="020B0503020204020204" charset="-122"/>
                        </a:rPr>
                        <a:t>Bastion Point Recreation Reserve</a:t>
                      </a:r>
                      <a:br>
                        <a:rPr lang="en-US" altLang="zh-CN" sz="645" b="1" i="0">
                          <a:solidFill>
                            <a:srgbClr val="000000"/>
                          </a:solidFill>
                          <a:latin typeface="微软雅黑" panose="020B0503020204020204" charset="-122"/>
                          <a:ea typeface="微软雅黑" panose="020B0503020204020204" charset="-122"/>
                        </a:rPr>
                      </a:br>
                      <a:r>
                        <a:rPr lang="en-US" altLang="zh-CN" sz="645" b="1" i="0">
                          <a:solidFill>
                            <a:srgbClr val="000000"/>
                          </a:solidFill>
                          <a:latin typeface="微软雅黑" panose="020B0503020204020204" charset="-122"/>
                          <a:ea typeface="微软雅黑" panose="020B0503020204020204" charset="-122"/>
                        </a:rPr>
                        <a:t>(Exposure)</a:t>
                      </a:r>
                      <a:endParaRPr lang="en-US" altLang="zh-CN" sz="645" b="1"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ACB9CA"/>
                    </a:solidFill>
                  </a:tcPr>
                </a:tc>
                <a:tc>
                  <a:txBody>
                    <a:bodyPr/>
                    <a:p>
                      <a:pPr algn="ctr" fontAlgn="ctr"/>
                      <a:r>
                        <a:rPr lang="en-US" altLang="zh-CN" sz="645" b="1" i="0">
                          <a:solidFill>
                            <a:srgbClr val="000000"/>
                          </a:solidFill>
                          <a:latin typeface="微软雅黑" panose="020B0503020204020204" charset="-122"/>
                          <a:ea typeface="微软雅黑" panose="020B0503020204020204" charset="-122"/>
                        </a:rPr>
                        <a:t>Aggregated Exposure</a:t>
                      </a:r>
                      <a:endParaRPr lang="en-US" altLang="zh-CN" sz="645" b="1" i="0">
                        <a:solidFill>
                          <a:srgbClr val="000000"/>
                        </a:solidFill>
                        <a:latin typeface="微软雅黑" panose="020B0503020204020204" charset="-122"/>
                        <a:ea typeface="微软雅黑" panose="020B0503020204020204" charset="-122"/>
                      </a:endParaRPr>
                    </a:p>
                  </a:txBody>
                  <a:tcPr marL="3250" marR="3250" marT="3250" marB="0" anchor="ctr" anchorCtr="0">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808080"/>
                    </a:solidFill>
                  </a:tcPr>
                </a:tc>
                <a:tc>
                  <a:txBody>
                    <a:bodyPr/>
                    <a:p>
                      <a:pPr algn="ctr" fontAlgn="ctr"/>
                      <a:r>
                        <a:rPr lang="en-US" altLang="zh-CN" sz="645" b="1" i="0">
                          <a:solidFill>
                            <a:srgbClr val="000000"/>
                          </a:solidFill>
                          <a:latin typeface="微软雅黑" panose="020B0503020204020204" charset="-122"/>
                          <a:ea typeface="微软雅黑" panose="020B0503020204020204" charset="-122"/>
                        </a:rPr>
                        <a:t>Aggregated Vulnerability</a:t>
                      </a:r>
                      <a:endParaRPr lang="en-US" altLang="zh-CN" sz="645" b="1"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808080"/>
                    </a:solidFill>
                  </a:tcPr>
                </a:tc>
                <a:tc>
                  <a:txBody>
                    <a:bodyPr/>
                    <a:p>
                      <a:pPr algn="ctr" fontAlgn="ctr"/>
                      <a:r>
                        <a:rPr lang="en-US" altLang="zh-CN" sz="645" b="1" i="0">
                          <a:solidFill>
                            <a:srgbClr val="000000"/>
                          </a:solidFill>
                          <a:latin typeface="微软雅黑" panose="020B0503020204020204" charset="-122"/>
                          <a:ea typeface="微软雅黑" panose="020B0503020204020204" charset="-122"/>
                        </a:rPr>
                        <a:t>Aggregated Consequence</a:t>
                      </a:r>
                      <a:endParaRPr lang="en-US" altLang="zh-CN" sz="645" b="1"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808080"/>
                    </a:solidFill>
                  </a:tcPr>
                </a:tc>
              </a:tr>
              <a:tr h="176530">
                <a:tc>
                  <a:txBody>
                    <a:bodyPr/>
                    <a:p>
                      <a:pPr algn="ctr" fontAlgn="ctr"/>
                      <a:r>
                        <a:rPr lang="en-US" altLang="zh-CN" sz="430" b="0" i="0">
                          <a:solidFill>
                            <a:srgbClr val="000000"/>
                          </a:solidFill>
                          <a:latin typeface="微软雅黑" panose="020B0503020204020204" charset="-122"/>
                          <a:ea typeface="微软雅黑" panose="020B0503020204020204" charset="-122"/>
                        </a:rPr>
                        <a:t>MHWS</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0.5M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Insignificant</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E3F2D9"/>
                    </a:solidFill>
                  </a:tcPr>
                </a:tc>
              </a:tr>
              <a:tr h="175895">
                <a:tc>
                  <a:txBody>
                    <a:bodyPr/>
                    <a:p>
                      <a:pPr algn="ctr" fontAlgn="ctr"/>
                      <a:r>
                        <a:rPr lang="en-US" altLang="zh-CN" sz="430" b="0" i="0">
                          <a:solidFill>
                            <a:srgbClr val="000000"/>
                          </a:solidFill>
                          <a:latin typeface="微软雅黑" panose="020B0503020204020204" charset="-122"/>
                          <a:ea typeface="微软雅黑" panose="020B0503020204020204" charset="-122"/>
                        </a:rPr>
                        <a:t>MHWS</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1.0M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Moderate</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EE822F"/>
                    </a:solidFill>
                  </a:tcPr>
                </a:tc>
              </a:tr>
              <a:tr h="176530">
                <a:tc>
                  <a:txBody>
                    <a:bodyPr/>
                    <a:p>
                      <a:pPr algn="ctr" fontAlgn="ctr"/>
                      <a:r>
                        <a:rPr lang="en-US" altLang="zh-CN" sz="430" b="0" i="0">
                          <a:solidFill>
                            <a:srgbClr val="000000"/>
                          </a:solidFill>
                          <a:latin typeface="微软雅黑" panose="020B0503020204020204" charset="-122"/>
                          <a:ea typeface="微软雅黑" panose="020B0503020204020204" charset="-122"/>
                        </a:rPr>
                        <a:t>MHWS</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1.5M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Major</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861322"/>
                    </a:solidFill>
                  </a:tcPr>
                </a:tc>
              </a:tr>
              <a:tr h="175895">
                <a:tc>
                  <a:txBody>
                    <a:bodyPr/>
                    <a:p>
                      <a:pPr algn="ctr" fontAlgn="ctr"/>
                      <a:r>
                        <a:rPr lang="en-US" altLang="zh-CN" sz="430" b="0" i="0">
                          <a:solidFill>
                            <a:srgbClr val="000000"/>
                          </a:solidFill>
                          <a:latin typeface="微软雅黑" panose="020B0503020204020204" charset="-122"/>
                          <a:ea typeface="微软雅黑" panose="020B0503020204020204" charset="-122"/>
                        </a:rPr>
                        <a:t>MHWS</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2.0M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Major</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861322"/>
                    </a:solidFill>
                  </a:tcPr>
                </a:tc>
              </a:tr>
              <a:tr h="175895">
                <a:tc>
                  <a:txBody>
                    <a:bodyPr/>
                    <a:p>
                      <a:pPr algn="ctr" fontAlgn="ctr"/>
                      <a:r>
                        <a:rPr lang="en-US" altLang="zh-CN" sz="430" b="0" i="0">
                          <a:solidFill>
                            <a:srgbClr val="000000"/>
                          </a:solidFill>
                          <a:latin typeface="微软雅黑" panose="020B0503020204020204" charset="-122"/>
                          <a:ea typeface="微软雅黑" panose="020B0503020204020204" charset="-122"/>
                        </a:rPr>
                        <a:t>Inundation</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0M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18.1% AEP</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Insignificant</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E3F2D9"/>
                    </a:solidFill>
                  </a:tcPr>
                </a:tc>
              </a:tr>
              <a:tr h="175260">
                <a:tc>
                  <a:txBody>
                    <a:bodyPr/>
                    <a:p>
                      <a:pPr algn="ctr" fontAlgn="ctr"/>
                      <a:r>
                        <a:rPr lang="en-US" altLang="zh-CN" sz="430" b="0" i="0">
                          <a:solidFill>
                            <a:srgbClr val="000000"/>
                          </a:solidFill>
                          <a:latin typeface="微软雅黑" panose="020B0503020204020204" charset="-122"/>
                          <a:ea typeface="微软雅黑" panose="020B0503020204020204" charset="-122"/>
                        </a:rPr>
                        <a:t>Inundation</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0.5M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18.1% AEP</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Insignificant</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E3F2D9"/>
                    </a:solidFill>
                  </a:tcPr>
                </a:tc>
              </a:tr>
              <a:tr h="176530">
                <a:tc>
                  <a:txBody>
                    <a:bodyPr/>
                    <a:p>
                      <a:pPr algn="ctr" fontAlgn="ctr"/>
                      <a:r>
                        <a:rPr lang="en-US" altLang="zh-CN" sz="430" b="0" i="0">
                          <a:solidFill>
                            <a:srgbClr val="000000"/>
                          </a:solidFill>
                          <a:latin typeface="微软雅黑" panose="020B0503020204020204" charset="-122"/>
                          <a:ea typeface="微软雅黑" panose="020B0503020204020204" charset="-122"/>
                        </a:rPr>
                        <a:t>Inundation</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1.0M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18.1% AEP</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Major</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861322"/>
                    </a:solidFill>
                  </a:tcPr>
                </a:tc>
              </a:tr>
              <a:tr h="177165">
                <a:tc>
                  <a:txBody>
                    <a:bodyPr/>
                    <a:p>
                      <a:pPr algn="ctr" fontAlgn="ctr"/>
                      <a:r>
                        <a:rPr lang="en-US" altLang="zh-CN" sz="430" b="0" i="0">
                          <a:solidFill>
                            <a:srgbClr val="000000"/>
                          </a:solidFill>
                          <a:latin typeface="微软雅黑" panose="020B0503020204020204" charset="-122"/>
                          <a:ea typeface="微软雅黑" panose="020B0503020204020204" charset="-122"/>
                        </a:rPr>
                        <a:t>Inundation</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1.5M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18.1% AEP</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Major</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861322"/>
                    </a:solidFill>
                  </a:tcPr>
                </a:tc>
              </a:tr>
              <a:tr h="175895">
                <a:tc>
                  <a:txBody>
                    <a:bodyPr/>
                    <a:p>
                      <a:pPr algn="ctr" fontAlgn="ctr"/>
                      <a:r>
                        <a:rPr lang="en-US" altLang="zh-CN" sz="430" b="0" i="0">
                          <a:solidFill>
                            <a:srgbClr val="000000"/>
                          </a:solidFill>
                          <a:latin typeface="微软雅黑" panose="020B0503020204020204" charset="-122"/>
                          <a:ea typeface="微软雅黑" panose="020B0503020204020204" charset="-122"/>
                        </a:rPr>
                        <a:t>Inundation</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2.0M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18.1% AEP</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Major</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861322"/>
                    </a:solidFill>
                  </a:tcPr>
                </a:tc>
              </a:tr>
              <a:tr h="175895">
                <a:tc>
                  <a:txBody>
                    <a:bodyPr/>
                    <a:p>
                      <a:pPr algn="ctr" fontAlgn="ctr"/>
                      <a:r>
                        <a:rPr lang="en-US" altLang="zh-CN" sz="430" b="0" i="0">
                          <a:solidFill>
                            <a:srgbClr val="000000"/>
                          </a:solidFill>
                          <a:latin typeface="微软雅黑" panose="020B0503020204020204" charset="-122"/>
                          <a:ea typeface="微软雅黑" panose="020B0503020204020204" charset="-122"/>
                        </a:rPr>
                        <a:t>Inundation</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0M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4.9% AEP</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Insignificant</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E3F2D9"/>
                    </a:solidFill>
                  </a:tcPr>
                </a:tc>
              </a:tr>
              <a:tr h="175260">
                <a:tc>
                  <a:txBody>
                    <a:bodyPr/>
                    <a:p>
                      <a:pPr algn="ctr" fontAlgn="ctr"/>
                      <a:r>
                        <a:rPr lang="en-US" altLang="zh-CN" sz="430" b="0" i="0">
                          <a:solidFill>
                            <a:srgbClr val="000000"/>
                          </a:solidFill>
                          <a:latin typeface="微软雅黑" panose="020B0503020204020204" charset="-122"/>
                          <a:ea typeface="微软雅黑" panose="020B0503020204020204" charset="-122"/>
                        </a:rPr>
                        <a:t>Inundation</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0.5M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4.9% AEP</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Insignificant</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E3F2D9"/>
                    </a:solidFill>
                  </a:tcPr>
                </a:tc>
              </a:tr>
              <a:tr h="175895">
                <a:tc>
                  <a:txBody>
                    <a:bodyPr/>
                    <a:p>
                      <a:pPr algn="ctr" fontAlgn="ctr"/>
                      <a:r>
                        <a:rPr lang="en-US" altLang="zh-CN" sz="430" b="0" i="0">
                          <a:solidFill>
                            <a:srgbClr val="000000"/>
                          </a:solidFill>
                          <a:latin typeface="微软雅黑" panose="020B0503020204020204" charset="-122"/>
                          <a:ea typeface="微软雅黑" panose="020B0503020204020204" charset="-122"/>
                        </a:rPr>
                        <a:t>Inundation</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1.0M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4.9% AEP</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Major</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861322"/>
                    </a:solidFill>
                  </a:tcPr>
                </a:tc>
              </a:tr>
              <a:tr h="175895">
                <a:tc>
                  <a:txBody>
                    <a:bodyPr/>
                    <a:p>
                      <a:pPr algn="ctr" fontAlgn="ctr"/>
                      <a:r>
                        <a:rPr lang="en-US" altLang="zh-CN" sz="430" b="0" i="0">
                          <a:solidFill>
                            <a:srgbClr val="000000"/>
                          </a:solidFill>
                          <a:latin typeface="微软雅黑" panose="020B0503020204020204" charset="-122"/>
                          <a:ea typeface="微软雅黑" panose="020B0503020204020204" charset="-122"/>
                        </a:rPr>
                        <a:t>Inundation</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1.5M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4.9% AEP</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Major</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861322"/>
                    </a:solidFill>
                  </a:tcPr>
                </a:tc>
              </a:tr>
              <a:tr h="176530">
                <a:tc>
                  <a:txBody>
                    <a:bodyPr/>
                    <a:p>
                      <a:pPr algn="ctr" fontAlgn="ctr"/>
                      <a:r>
                        <a:rPr lang="en-US" altLang="zh-CN" sz="430" b="0" i="0">
                          <a:solidFill>
                            <a:srgbClr val="000000"/>
                          </a:solidFill>
                          <a:latin typeface="微软雅黑" panose="020B0503020204020204" charset="-122"/>
                          <a:ea typeface="微软雅黑" panose="020B0503020204020204" charset="-122"/>
                        </a:rPr>
                        <a:t>Inundation</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2.0M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4.9% AEP</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Major</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861322"/>
                    </a:solidFill>
                  </a:tcPr>
                </a:tc>
              </a:tr>
              <a:tr h="176530">
                <a:tc>
                  <a:txBody>
                    <a:bodyPr/>
                    <a:p>
                      <a:pPr algn="ctr" fontAlgn="ctr"/>
                      <a:r>
                        <a:rPr lang="en-US" altLang="zh-CN" sz="430" b="0" i="0">
                          <a:solidFill>
                            <a:srgbClr val="000000"/>
                          </a:solidFill>
                          <a:latin typeface="微软雅黑" panose="020B0503020204020204" charset="-122"/>
                          <a:ea typeface="微软雅黑" panose="020B0503020204020204" charset="-122"/>
                        </a:rPr>
                        <a:t>Inundation</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0M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2% AEP</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Insignificant</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E3F2D9"/>
                    </a:solidFill>
                  </a:tcPr>
                </a:tc>
              </a:tr>
              <a:tr h="175260">
                <a:tc>
                  <a:txBody>
                    <a:bodyPr/>
                    <a:p>
                      <a:pPr algn="ctr" fontAlgn="ctr"/>
                      <a:r>
                        <a:rPr lang="en-US" altLang="zh-CN" sz="430" b="0" i="0">
                          <a:solidFill>
                            <a:srgbClr val="000000"/>
                          </a:solidFill>
                          <a:latin typeface="微软雅黑" panose="020B0503020204020204" charset="-122"/>
                          <a:ea typeface="微软雅黑" panose="020B0503020204020204" charset="-122"/>
                        </a:rPr>
                        <a:t>Inundation</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0.5M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2% AEP</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Insignificant</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E3F2D9"/>
                    </a:solidFill>
                  </a:tcPr>
                </a:tc>
              </a:tr>
              <a:tr h="176530">
                <a:tc>
                  <a:txBody>
                    <a:bodyPr/>
                    <a:p>
                      <a:pPr algn="ctr" fontAlgn="ctr"/>
                      <a:r>
                        <a:rPr lang="en-US" altLang="zh-CN" sz="430" b="0" i="0">
                          <a:solidFill>
                            <a:srgbClr val="000000"/>
                          </a:solidFill>
                          <a:latin typeface="微软雅黑" panose="020B0503020204020204" charset="-122"/>
                          <a:ea typeface="微软雅黑" panose="020B0503020204020204" charset="-122"/>
                        </a:rPr>
                        <a:t>Inundation</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1.0M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2% AEP</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Major</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861322"/>
                    </a:solidFill>
                  </a:tcPr>
                </a:tc>
              </a:tr>
              <a:tr h="175260">
                <a:tc>
                  <a:txBody>
                    <a:bodyPr/>
                    <a:p>
                      <a:pPr algn="ctr" fontAlgn="ctr"/>
                      <a:r>
                        <a:rPr lang="en-US" altLang="zh-CN" sz="430" b="0" i="0">
                          <a:solidFill>
                            <a:srgbClr val="000000"/>
                          </a:solidFill>
                          <a:latin typeface="微软雅黑" panose="020B0503020204020204" charset="-122"/>
                          <a:ea typeface="微软雅黑" panose="020B0503020204020204" charset="-122"/>
                        </a:rPr>
                        <a:t>Inundation</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1.5M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2% AEP</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Major</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861322"/>
                    </a:solidFill>
                  </a:tcPr>
                </a:tc>
              </a:tr>
              <a:tr h="176530">
                <a:tc>
                  <a:txBody>
                    <a:bodyPr/>
                    <a:p>
                      <a:pPr algn="ctr" fontAlgn="ctr"/>
                      <a:r>
                        <a:rPr lang="en-US" altLang="zh-CN" sz="430" b="0" i="0">
                          <a:solidFill>
                            <a:srgbClr val="000000"/>
                          </a:solidFill>
                          <a:latin typeface="微软雅黑" panose="020B0503020204020204" charset="-122"/>
                          <a:ea typeface="微软雅黑" panose="020B0503020204020204" charset="-122"/>
                        </a:rPr>
                        <a:t>Inundation</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2.0M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2% AEP</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Major</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861322"/>
                    </a:solidFill>
                  </a:tcPr>
                </a:tc>
              </a:tr>
              <a:tr h="175895">
                <a:tc>
                  <a:txBody>
                    <a:bodyPr/>
                    <a:p>
                      <a:pPr algn="ctr" fontAlgn="ctr"/>
                      <a:r>
                        <a:rPr lang="en-US" altLang="zh-CN" sz="430" b="0" i="0">
                          <a:solidFill>
                            <a:srgbClr val="000000"/>
                          </a:solidFill>
                          <a:latin typeface="微软雅黑" panose="020B0503020204020204" charset="-122"/>
                          <a:ea typeface="微软雅黑" panose="020B0503020204020204" charset="-122"/>
                        </a:rPr>
                        <a:t>Inundation</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0M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1% AEP</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Insignificant</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E3F2D9"/>
                    </a:solidFill>
                  </a:tcPr>
                </a:tc>
              </a:tr>
              <a:tr h="177165">
                <a:tc>
                  <a:txBody>
                    <a:bodyPr/>
                    <a:p>
                      <a:pPr algn="ctr" fontAlgn="ctr"/>
                      <a:r>
                        <a:rPr lang="en-US" altLang="zh-CN" sz="430" b="0" i="0">
                          <a:solidFill>
                            <a:srgbClr val="000000"/>
                          </a:solidFill>
                          <a:latin typeface="微软雅黑" panose="020B0503020204020204" charset="-122"/>
                          <a:ea typeface="微软雅黑" panose="020B0503020204020204" charset="-122"/>
                        </a:rPr>
                        <a:t>Inundation</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0.5M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1% AEP</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Insignificant</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E3F2D9"/>
                    </a:solidFill>
                  </a:tcPr>
                </a:tc>
              </a:tr>
              <a:tr h="175895">
                <a:tc>
                  <a:txBody>
                    <a:bodyPr/>
                    <a:p>
                      <a:pPr algn="ctr" fontAlgn="ctr"/>
                      <a:r>
                        <a:rPr lang="en-US" altLang="zh-CN" sz="430" b="0" i="0">
                          <a:solidFill>
                            <a:srgbClr val="000000"/>
                          </a:solidFill>
                          <a:latin typeface="微软雅黑" panose="020B0503020204020204" charset="-122"/>
                          <a:ea typeface="微软雅黑" panose="020B0503020204020204" charset="-122"/>
                        </a:rPr>
                        <a:t>Inundation</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1.0M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1% AEP</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Major</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861322"/>
                    </a:solidFill>
                  </a:tcPr>
                </a:tc>
              </a:tr>
              <a:tr h="175260">
                <a:tc>
                  <a:txBody>
                    <a:bodyPr/>
                    <a:p>
                      <a:pPr algn="ctr" fontAlgn="ctr"/>
                      <a:r>
                        <a:rPr lang="en-US" altLang="zh-CN" sz="430" b="0" i="0">
                          <a:solidFill>
                            <a:srgbClr val="000000"/>
                          </a:solidFill>
                          <a:latin typeface="微软雅黑" panose="020B0503020204020204" charset="-122"/>
                          <a:ea typeface="微软雅黑" panose="020B0503020204020204" charset="-122"/>
                        </a:rPr>
                        <a:t>Inundation</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1.5M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1% AEP</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Major</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861322"/>
                    </a:solidFill>
                  </a:tcPr>
                </a:tc>
              </a:tr>
              <a:tr h="175895">
                <a:tc>
                  <a:txBody>
                    <a:bodyPr/>
                    <a:p>
                      <a:pPr algn="ctr" fontAlgn="ctr"/>
                      <a:r>
                        <a:rPr lang="en-US" altLang="zh-CN" sz="430" b="0" i="0">
                          <a:solidFill>
                            <a:srgbClr val="000000"/>
                          </a:solidFill>
                          <a:latin typeface="微软雅黑" panose="020B0503020204020204" charset="-122"/>
                          <a:ea typeface="微软雅黑" panose="020B0503020204020204" charset="-122"/>
                        </a:rPr>
                        <a:t>Inundation</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2.0M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1% AEP</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Major</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861322"/>
                    </a:solidFill>
                  </a:tcPr>
                </a:tc>
              </a:tr>
              <a:tr h="175895">
                <a:tc>
                  <a:txBody>
                    <a:bodyPr/>
                    <a:p>
                      <a:pPr algn="ctr" fontAlgn="ctr"/>
                      <a:r>
                        <a:rPr lang="en-US" altLang="zh-CN" sz="430" b="0" i="0">
                          <a:solidFill>
                            <a:srgbClr val="000000"/>
                          </a:solidFill>
                          <a:latin typeface="微软雅黑" panose="020B0503020204020204" charset="-122"/>
                          <a:ea typeface="微软雅黑" panose="020B0503020204020204" charset="-122"/>
                        </a:rPr>
                        <a:t>Erosion</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ASCIE 2050 (RCP8.5)</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Insignificant</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E3F2D9"/>
                    </a:solidFill>
                  </a:tcPr>
                </a:tc>
              </a:tr>
              <a:tr h="176530">
                <a:tc>
                  <a:txBody>
                    <a:bodyPr/>
                    <a:p>
                      <a:pPr algn="ctr" fontAlgn="ctr"/>
                      <a:r>
                        <a:rPr lang="en-US" altLang="zh-CN" sz="430" b="0" i="0">
                          <a:solidFill>
                            <a:srgbClr val="000000"/>
                          </a:solidFill>
                          <a:latin typeface="微软雅黑" panose="020B0503020204020204" charset="-122"/>
                          <a:ea typeface="微软雅黑" panose="020B0503020204020204" charset="-122"/>
                        </a:rPr>
                        <a:t>Erosion</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ASCIE 2080 (RCP8.5)</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Minor</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ADD88D"/>
                    </a:solidFill>
                  </a:tcPr>
                </a:tc>
              </a:tr>
              <a:tr h="175895">
                <a:tc>
                  <a:txBody>
                    <a:bodyPr/>
                    <a:p>
                      <a:pPr algn="ctr" fontAlgn="ctr"/>
                      <a:r>
                        <a:rPr lang="en-US" altLang="zh-CN" sz="430" b="0" i="0">
                          <a:solidFill>
                            <a:srgbClr val="000000"/>
                          </a:solidFill>
                          <a:latin typeface="微软雅黑" panose="020B0503020204020204" charset="-122"/>
                          <a:ea typeface="微软雅黑" panose="020B0503020204020204" charset="-122"/>
                        </a:rPr>
                        <a:t>Erosion</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ASCIE 2130 (RCP8.5)</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Major</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861322"/>
                    </a:solidFill>
                  </a:tcPr>
                </a:tc>
              </a:tr>
              <a:tr h="175895">
                <a:tc>
                  <a:txBody>
                    <a:bodyPr/>
                    <a:p>
                      <a:pPr algn="ctr" fontAlgn="ctr"/>
                      <a:r>
                        <a:rPr lang="en-US" altLang="zh-CN" sz="430" b="0" i="0">
                          <a:solidFill>
                            <a:srgbClr val="000000"/>
                          </a:solidFill>
                          <a:latin typeface="微软雅黑" panose="020B0503020204020204" charset="-122"/>
                          <a:ea typeface="微软雅黑" panose="020B0503020204020204" charset="-122"/>
                        </a:rPr>
                        <a:t>Erosion</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ASCIE 2130 (RCP8.5+)</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B5C6E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L</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solidFill>
                      <a:srgbClr val="C9E4B4"/>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H</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1270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C55C10"/>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F9CBAA"/>
                    </a:solidFill>
                  </a:tcPr>
                </a:tc>
                <a:tc>
                  <a:txBody>
                    <a:bodyPr/>
                    <a:p>
                      <a:pPr algn="ctr" fontAlgn="ctr"/>
                      <a:r>
                        <a:rPr lang="en-US" altLang="zh-CN" sz="430" b="0" i="0">
                          <a:solidFill>
                            <a:srgbClr val="000000"/>
                          </a:solidFill>
                          <a:latin typeface="微软雅黑" panose="020B0503020204020204" charset="-122"/>
                          <a:ea typeface="微软雅黑" panose="020B0503020204020204" charset="-122"/>
                        </a:rPr>
                        <a:t>Major</a:t>
                      </a:r>
                      <a:endParaRPr lang="en-US" altLang="zh-CN" sz="430" b="0" i="0">
                        <a:solidFill>
                          <a:srgbClr val="000000"/>
                        </a:solidFill>
                        <a:latin typeface="微软雅黑" panose="020B0503020204020204" charset="-122"/>
                        <a:ea typeface="微软雅黑" panose="020B0503020204020204" charset="-122"/>
                      </a:endParaRPr>
                    </a:p>
                  </a:txBody>
                  <a:tcPr marL="3250" marR="3250" marT="3250" marB="0" anchor="ctr" anchorCtr="0">
                    <a:lnL w="635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solidFill>
                      <a:srgbClr val="861322"/>
                    </a:solidFill>
                  </a:tcPr>
                </a:tc>
              </a:tr>
            </a:tbl>
          </a:graphicData>
        </a:graphic>
      </p:graphicFrame>
      <p:sp>
        <p:nvSpPr>
          <p:cNvPr id="10" name="文本框 9"/>
          <p:cNvSpPr txBox="1"/>
          <p:nvPr/>
        </p:nvSpPr>
        <p:spPr>
          <a:xfrm>
            <a:off x="297089" y="489857"/>
            <a:ext cx="4329793" cy="443230"/>
          </a:xfrm>
          <a:prstGeom prst="rect">
            <a:avLst/>
          </a:prstGeom>
          <a:noFill/>
        </p:spPr>
        <p:txBody>
          <a:bodyPr wrap="square" rtlCol="0">
            <a:spAutoFit/>
          </a:bodyPr>
          <a:p>
            <a:r>
              <a:rPr lang="en-US" altLang="zh-CN" sz="2285" b="1">
                <a:solidFill>
                  <a:schemeClr val="tx2">
                    <a:lumMod val="60000"/>
                    <a:lumOff val="40000"/>
                  </a:schemeClr>
                </a:solidFill>
              </a:rPr>
              <a:t>Risk Analysis</a:t>
            </a:r>
            <a:endParaRPr lang="en-US" altLang="zh-CN" sz="2285" b="1">
              <a:solidFill>
                <a:schemeClr val="tx2">
                  <a:lumMod val="60000"/>
                  <a:lumOff val="40000"/>
                </a:schemeClr>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 name="矩形 29"/>
          <p:cNvSpPr/>
          <p:nvPr/>
        </p:nvSpPr>
        <p:spPr>
          <a:xfrm>
            <a:off x="5345339" y="5642882"/>
            <a:ext cx="2939143" cy="217714"/>
          </a:xfrm>
          <a:prstGeom prst="rect">
            <a:avLst/>
          </a:prstGeom>
          <a:solidFill>
            <a:srgbClr val="FFFF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285"/>
          </a:p>
        </p:txBody>
      </p:sp>
      <p:sp>
        <p:nvSpPr>
          <p:cNvPr id="29" name="矩形 28"/>
          <p:cNvSpPr/>
          <p:nvPr/>
        </p:nvSpPr>
        <p:spPr>
          <a:xfrm>
            <a:off x="5364389" y="4961164"/>
            <a:ext cx="2939143" cy="217714"/>
          </a:xfrm>
          <a:prstGeom prst="rect">
            <a:avLst/>
          </a:prstGeom>
          <a:solidFill>
            <a:srgbClr val="FFFF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285"/>
          </a:p>
        </p:txBody>
      </p:sp>
      <p:sp>
        <p:nvSpPr>
          <p:cNvPr id="28" name="矩形 27"/>
          <p:cNvSpPr/>
          <p:nvPr/>
        </p:nvSpPr>
        <p:spPr>
          <a:xfrm>
            <a:off x="5353957" y="4275818"/>
            <a:ext cx="2939143" cy="217714"/>
          </a:xfrm>
          <a:prstGeom prst="rect">
            <a:avLst/>
          </a:prstGeom>
          <a:solidFill>
            <a:srgbClr val="FFFF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285"/>
          </a:p>
        </p:txBody>
      </p:sp>
      <p:sp>
        <p:nvSpPr>
          <p:cNvPr id="27" name="矩形 26"/>
          <p:cNvSpPr/>
          <p:nvPr/>
        </p:nvSpPr>
        <p:spPr>
          <a:xfrm>
            <a:off x="2398486" y="3520168"/>
            <a:ext cx="2939143" cy="217714"/>
          </a:xfrm>
          <a:prstGeom prst="rect">
            <a:avLst/>
          </a:prstGeom>
          <a:solidFill>
            <a:srgbClr val="FFFF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285"/>
          </a:p>
        </p:txBody>
      </p:sp>
      <p:cxnSp>
        <p:nvCxnSpPr>
          <p:cNvPr id="26" name="直接连接符 25"/>
          <p:cNvCxnSpPr/>
          <p:nvPr/>
        </p:nvCxnSpPr>
        <p:spPr>
          <a:xfrm flipH="1">
            <a:off x="6807200" y="4391025"/>
            <a:ext cx="17689" cy="1741714"/>
          </a:xfrm>
          <a:prstGeom prst="line">
            <a:avLst/>
          </a:prstGeom>
          <a:ln w="9525" cap="flat" cmpd="sng" algn="ctr">
            <a:solidFill>
              <a:schemeClr val="tx1">
                <a:lumMod val="50000"/>
                <a:lumOff val="50000"/>
              </a:schemeClr>
            </a:solidFill>
            <a:prstDash val="dash"/>
          </a:ln>
        </p:spPr>
        <p:style>
          <a:lnRef idx="0">
            <a:schemeClr val="accent1"/>
          </a:lnRef>
          <a:fillRef idx="0">
            <a:srgbClr val="FFFFFF"/>
          </a:fillRef>
          <a:effectRef idx="0">
            <a:srgbClr val="FFFFFF"/>
          </a:effectRef>
          <a:fontRef idx="minor">
            <a:schemeClr val="tx1"/>
          </a:fontRef>
        </p:style>
      </p:cxnSp>
      <p:sp>
        <p:nvSpPr>
          <p:cNvPr id="10" name="文本框 9"/>
          <p:cNvSpPr txBox="1"/>
          <p:nvPr/>
        </p:nvSpPr>
        <p:spPr>
          <a:xfrm>
            <a:off x="297089" y="489857"/>
            <a:ext cx="4329793" cy="443230"/>
          </a:xfrm>
          <a:prstGeom prst="rect">
            <a:avLst/>
          </a:prstGeom>
          <a:noFill/>
        </p:spPr>
        <p:txBody>
          <a:bodyPr wrap="square" rtlCol="0">
            <a:spAutoFit/>
          </a:bodyPr>
          <a:p>
            <a:r>
              <a:rPr lang="en-US" altLang="zh-CN" sz="2285" b="1">
                <a:solidFill>
                  <a:schemeClr val="tx2">
                    <a:lumMod val="60000"/>
                    <a:lumOff val="40000"/>
                  </a:schemeClr>
                </a:solidFill>
                <a:sym typeface="+mn-ea"/>
              </a:rPr>
              <a:t>Pathway Adaptation</a:t>
            </a:r>
            <a:endParaRPr lang="en-US" altLang="zh-CN" sz="2285" b="1">
              <a:solidFill>
                <a:schemeClr val="tx2">
                  <a:lumMod val="60000"/>
                  <a:lumOff val="40000"/>
                </a:schemeClr>
              </a:solidFill>
            </a:endParaRPr>
          </a:p>
        </p:txBody>
      </p:sp>
      <p:cxnSp>
        <p:nvCxnSpPr>
          <p:cNvPr id="2" name="直接箭头连接符 1"/>
          <p:cNvCxnSpPr/>
          <p:nvPr/>
        </p:nvCxnSpPr>
        <p:spPr>
          <a:xfrm>
            <a:off x="2408011" y="6186714"/>
            <a:ext cx="6358618" cy="454"/>
          </a:xfrm>
          <a:prstGeom prst="straightConnector1">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sp>
        <p:nvSpPr>
          <p:cNvPr id="3" name="椭圆 2"/>
          <p:cNvSpPr/>
          <p:nvPr/>
        </p:nvSpPr>
        <p:spPr>
          <a:xfrm>
            <a:off x="3813629" y="6132739"/>
            <a:ext cx="124279" cy="99786"/>
          </a:xfrm>
          <a:prstGeom prst="ellipse">
            <a:avLst/>
          </a:prstGeom>
          <a:solidFill>
            <a:schemeClr val="tx1"/>
          </a:solidFill>
          <a:ln>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285"/>
          </a:p>
        </p:txBody>
      </p:sp>
      <p:sp>
        <p:nvSpPr>
          <p:cNvPr id="4" name="椭圆 3"/>
          <p:cNvSpPr/>
          <p:nvPr/>
        </p:nvSpPr>
        <p:spPr>
          <a:xfrm>
            <a:off x="5283200" y="6132739"/>
            <a:ext cx="124279" cy="99786"/>
          </a:xfrm>
          <a:prstGeom prst="ellipse">
            <a:avLst/>
          </a:prstGeom>
          <a:solidFill>
            <a:schemeClr val="tx1"/>
          </a:solidFill>
          <a:ln>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285"/>
          </a:p>
        </p:txBody>
      </p:sp>
      <p:sp>
        <p:nvSpPr>
          <p:cNvPr id="5" name="椭圆 4"/>
          <p:cNvSpPr/>
          <p:nvPr/>
        </p:nvSpPr>
        <p:spPr>
          <a:xfrm>
            <a:off x="6752771" y="6132739"/>
            <a:ext cx="124279" cy="99786"/>
          </a:xfrm>
          <a:prstGeom prst="ellipse">
            <a:avLst/>
          </a:prstGeom>
          <a:solidFill>
            <a:schemeClr val="tx1"/>
          </a:solidFill>
          <a:ln>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285"/>
          </a:p>
        </p:txBody>
      </p:sp>
      <p:sp>
        <p:nvSpPr>
          <p:cNvPr id="6" name="椭圆 5"/>
          <p:cNvSpPr/>
          <p:nvPr/>
        </p:nvSpPr>
        <p:spPr>
          <a:xfrm>
            <a:off x="8222343" y="6123668"/>
            <a:ext cx="124279" cy="99786"/>
          </a:xfrm>
          <a:prstGeom prst="ellipse">
            <a:avLst/>
          </a:prstGeom>
          <a:solidFill>
            <a:schemeClr val="tx1"/>
          </a:solidFill>
          <a:ln>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285"/>
          </a:p>
        </p:txBody>
      </p:sp>
      <p:cxnSp>
        <p:nvCxnSpPr>
          <p:cNvPr id="9" name="直接连接符 8"/>
          <p:cNvCxnSpPr/>
          <p:nvPr/>
        </p:nvCxnSpPr>
        <p:spPr>
          <a:xfrm>
            <a:off x="5355318" y="4391025"/>
            <a:ext cx="2991304" cy="0"/>
          </a:xfrm>
          <a:prstGeom prst="line">
            <a:avLst/>
          </a:prstGeom>
          <a:ln w="57150">
            <a:solidFill>
              <a:srgbClr val="FFC000"/>
            </a:solidFill>
          </a:ln>
        </p:spPr>
        <p:style>
          <a:lnRef idx="3">
            <a:schemeClr val="accent1"/>
          </a:lnRef>
          <a:fillRef idx="0">
            <a:srgbClr val="FFFFFF"/>
          </a:fillRef>
          <a:effectRef idx="0">
            <a:srgbClr val="FFFFFF"/>
          </a:effectRef>
          <a:fontRef idx="minor">
            <a:schemeClr val="tx1"/>
          </a:fontRef>
        </p:style>
      </p:cxnSp>
      <p:cxnSp>
        <p:nvCxnSpPr>
          <p:cNvPr id="8" name="直接连接符 7"/>
          <p:cNvCxnSpPr/>
          <p:nvPr/>
        </p:nvCxnSpPr>
        <p:spPr>
          <a:xfrm>
            <a:off x="2400754" y="3624489"/>
            <a:ext cx="3426732" cy="4536"/>
          </a:xfrm>
          <a:prstGeom prst="line">
            <a:avLst/>
          </a:prstGeom>
          <a:ln w="76200">
            <a:solidFill>
              <a:schemeClr val="accent3">
                <a:lumMod val="75000"/>
              </a:schemeClr>
            </a:solidFill>
          </a:ln>
        </p:spPr>
        <p:style>
          <a:lnRef idx="3">
            <a:schemeClr val="accent1"/>
          </a:lnRef>
          <a:fillRef idx="0">
            <a:srgbClr val="FFFFFF"/>
          </a:fillRef>
          <a:effectRef idx="0">
            <a:srgbClr val="FFFFFF"/>
          </a:effectRef>
          <a:fontRef idx="minor">
            <a:schemeClr val="tx1"/>
          </a:fontRef>
        </p:style>
      </p:cxnSp>
      <p:cxnSp>
        <p:nvCxnSpPr>
          <p:cNvPr id="12" name="直接连接符 11"/>
          <p:cNvCxnSpPr/>
          <p:nvPr/>
        </p:nvCxnSpPr>
        <p:spPr>
          <a:xfrm>
            <a:off x="5355318" y="5071382"/>
            <a:ext cx="2991304" cy="0"/>
          </a:xfrm>
          <a:prstGeom prst="line">
            <a:avLst/>
          </a:prstGeom>
          <a:ln w="57150">
            <a:gradFill>
              <a:gsLst>
                <a:gs pos="50000">
                  <a:schemeClr val="accent5"/>
                </a:gs>
                <a:gs pos="0">
                  <a:schemeClr val="accent5">
                    <a:lumMod val="25000"/>
                    <a:lumOff val="75000"/>
                  </a:schemeClr>
                </a:gs>
                <a:gs pos="100000">
                  <a:schemeClr val="accent5">
                    <a:lumMod val="85000"/>
                  </a:schemeClr>
                </a:gs>
              </a:gsLst>
              <a:lin ang="5400000" scaled="0"/>
            </a:gradFill>
          </a:ln>
        </p:spPr>
        <p:style>
          <a:lnRef idx="3">
            <a:schemeClr val="accent1"/>
          </a:lnRef>
          <a:fillRef idx="0">
            <a:srgbClr val="FFFFFF"/>
          </a:fillRef>
          <a:effectRef idx="0">
            <a:srgbClr val="FFFFFF"/>
          </a:effectRef>
          <a:fontRef idx="minor">
            <a:schemeClr val="tx1"/>
          </a:fontRef>
        </p:style>
      </p:cxnSp>
      <p:cxnSp>
        <p:nvCxnSpPr>
          <p:cNvPr id="13" name="直接连接符 12"/>
          <p:cNvCxnSpPr/>
          <p:nvPr/>
        </p:nvCxnSpPr>
        <p:spPr>
          <a:xfrm>
            <a:off x="5355318" y="5751739"/>
            <a:ext cx="2991304" cy="0"/>
          </a:xfrm>
          <a:prstGeom prst="line">
            <a:avLst/>
          </a:prstGeom>
          <a:ln w="57150">
            <a:gradFill>
              <a:gsLst>
                <a:gs pos="50000">
                  <a:schemeClr val="accent2"/>
                </a:gs>
                <a:gs pos="0">
                  <a:schemeClr val="accent2">
                    <a:lumMod val="25000"/>
                    <a:lumOff val="75000"/>
                  </a:schemeClr>
                </a:gs>
                <a:gs pos="100000">
                  <a:schemeClr val="accent2">
                    <a:lumMod val="85000"/>
                  </a:schemeClr>
                </a:gs>
              </a:gsLst>
              <a:lin ang="5400000" scaled="0"/>
            </a:gradFill>
          </a:ln>
        </p:spPr>
        <p:style>
          <a:lnRef idx="3">
            <a:schemeClr val="accent1"/>
          </a:lnRef>
          <a:fillRef idx="0">
            <a:srgbClr val="FFFFFF"/>
          </a:fillRef>
          <a:effectRef idx="0">
            <a:srgbClr val="FFFFFF"/>
          </a:effectRef>
          <a:fontRef idx="minor">
            <a:schemeClr val="tx1"/>
          </a:fontRef>
        </p:style>
      </p:cxnSp>
      <p:cxnSp>
        <p:nvCxnSpPr>
          <p:cNvPr id="14" name="直接连接符 13"/>
          <p:cNvCxnSpPr/>
          <p:nvPr/>
        </p:nvCxnSpPr>
        <p:spPr>
          <a:xfrm flipH="1">
            <a:off x="5827032" y="3520168"/>
            <a:ext cx="454" cy="219529"/>
          </a:xfrm>
          <a:prstGeom prst="line">
            <a:avLst/>
          </a:prstGeom>
          <a:ln>
            <a:solidFill>
              <a:schemeClr val="accent3">
                <a:lumMod val="75000"/>
              </a:schemeClr>
            </a:solidFill>
          </a:ln>
        </p:spPr>
        <p:style>
          <a:lnRef idx="2">
            <a:schemeClr val="accent1"/>
          </a:lnRef>
          <a:fillRef idx="0">
            <a:srgbClr val="FFFFFF"/>
          </a:fillRef>
          <a:effectRef idx="0">
            <a:srgbClr val="FFFFFF"/>
          </a:effectRef>
          <a:fontRef idx="minor">
            <a:schemeClr val="tx1"/>
          </a:fontRef>
        </p:style>
      </p:cxnSp>
      <p:cxnSp>
        <p:nvCxnSpPr>
          <p:cNvPr id="15" name="直接连接符 14"/>
          <p:cNvCxnSpPr>
            <a:endCxn id="4" idx="0"/>
          </p:cNvCxnSpPr>
          <p:nvPr/>
        </p:nvCxnSpPr>
        <p:spPr>
          <a:xfrm>
            <a:off x="5337629" y="3666218"/>
            <a:ext cx="7711" cy="2466521"/>
          </a:xfrm>
          <a:prstGeom prst="line">
            <a:avLst/>
          </a:prstGeom>
          <a:ln w="9525" cap="flat" cmpd="sng" algn="ctr">
            <a:solidFill>
              <a:schemeClr val="tx1">
                <a:lumMod val="50000"/>
                <a:lumOff val="50000"/>
              </a:schemeClr>
            </a:solidFill>
            <a:prstDash val="dash"/>
          </a:ln>
        </p:spPr>
        <p:style>
          <a:lnRef idx="0">
            <a:schemeClr val="accent1"/>
          </a:lnRef>
          <a:fillRef idx="0">
            <a:srgbClr val="FFFFFF"/>
          </a:fillRef>
          <a:effectRef idx="0">
            <a:srgbClr val="FFFFFF"/>
          </a:effectRef>
          <a:fontRef idx="minor">
            <a:schemeClr val="tx1"/>
          </a:fontRef>
        </p:style>
      </p:cxnSp>
      <p:sp>
        <p:nvSpPr>
          <p:cNvPr id="16" name="文本框 15"/>
          <p:cNvSpPr txBox="1"/>
          <p:nvPr/>
        </p:nvSpPr>
        <p:spPr>
          <a:xfrm>
            <a:off x="2334532" y="6350454"/>
            <a:ext cx="414111" cy="487680"/>
          </a:xfrm>
          <a:prstGeom prst="rect">
            <a:avLst/>
          </a:prstGeom>
          <a:noFill/>
        </p:spPr>
        <p:txBody>
          <a:bodyPr wrap="square" rtlCol="0">
            <a:spAutoFit/>
          </a:bodyPr>
          <a:p>
            <a:r>
              <a:rPr lang="en-US" altLang="zh-CN" sz="1285">
                <a:latin typeface="微软雅黑" panose="020B0503020204020204" charset="-122"/>
                <a:ea typeface="微软雅黑" panose="020B0503020204020204" charset="-122"/>
              </a:rPr>
              <a:t>0m</a:t>
            </a:r>
            <a:endParaRPr lang="en-US" altLang="zh-CN" sz="1285">
              <a:latin typeface="微软雅黑" panose="020B0503020204020204" charset="-122"/>
              <a:ea typeface="微软雅黑" panose="020B0503020204020204" charset="-122"/>
            </a:endParaRPr>
          </a:p>
        </p:txBody>
      </p:sp>
      <p:sp>
        <p:nvSpPr>
          <p:cNvPr id="17" name="文本框 16"/>
          <p:cNvSpPr txBox="1"/>
          <p:nvPr/>
        </p:nvSpPr>
        <p:spPr>
          <a:xfrm>
            <a:off x="3650343" y="6350454"/>
            <a:ext cx="545193" cy="487680"/>
          </a:xfrm>
          <a:prstGeom prst="rect">
            <a:avLst/>
          </a:prstGeom>
          <a:noFill/>
        </p:spPr>
        <p:txBody>
          <a:bodyPr wrap="square" rtlCol="0">
            <a:spAutoFit/>
          </a:bodyPr>
          <a:p>
            <a:pPr algn="ctr"/>
            <a:r>
              <a:rPr lang="en-US" altLang="zh-CN" sz="1285">
                <a:latin typeface="微软雅黑" panose="020B0503020204020204" charset="-122"/>
                <a:ea typeface="微软雅黑" panose="020B0503020204020204" charset="-122"/>
              </a:rPr>
              <a:t>0.5m</a:t>
            </a:r>
            <a:endParaRPr lang="en-US" altLang="zh-CN" sz="1285">
              <a:latin typeface="微软雅黑" panose="020B0503020204020204" charset="-122"/>
              <a:ea typeface="微软雅黑" panose="020B0503020204020204" charset="-122"/>
            </a:endParaRPr>
          </a:p>
        </p:txBody>
      </p:sp>
      <p:sp>
        <p:nvSpPr>
          <p:cNvPr id="18" name="文本框 17"/>
          <p:cNvSpPr txBox="1"/>
          <p:nvPr/>
        </p:nvSpPr>
        <p:spPr>
          <a:xfrm>
            <a:off x="5057321" y="6350454"/>
            <a:ext cx="545193" cy="487680"/>
          </a:xfrm>
          <a:prstGeom prst="rect">
            <a:avLst/>
          </a:prstGeom>
          <a:noFill/>
        </p:spPr>
        <p:txBody>
          <a:bodyPr wrap="square" rtlCol="0">
            <a:spAutoFit/>
          </a:bodyPr>
          <a:p>
            <a:pPr algn="ctr"/>
            <a:r>
              <a:rPr lang="en-US" altLang="zh-CN" sz="1285">
                <a:latin typeface="微软雅黑" panose="020B0503020204020204" charset="-122"/>
                <a:ea typeface="微软雅黑" panose="020B0503020204020204" charset="-122"/>
              </a:rPr>
              <a:t>1.0m</a:t>
            </a:r>
            <a:endParaRPr lang="en-US" altLang="zh-CN" sz="1285">
              <a:latin typeface="微软雅黑" panose="020B0503020204020204" charset="-122"/>
              <a:ea typeface="微软雅黑" panose="020B0503020204020204" charset="-122"/>
            </a:endParaRPr>
          </a:p>
        </p:txBody>
      </p:sp>
      <p:sp>
        <p:nvSpPr>
          <p:cNvPr id="19" name="文本框 18"/>
          <p:cNvSpPr txBox="1"/>
          <p:nvPr/>
        </p:nvSpPr>
        <p:spPr>
          <a:xfrm>
            <a:off x="6578146" y="6350454"/>
            <a:ext cx="545193" cy="487680"/>
          </a:xfrm>
          <a:prstGeom prst="rect">
            <a:avLst/>
          </a:prstGeom>
          <a:noFill/>
        </p:spPr>
        <p:txBody>
          <a:bodyPr wrap="square" rtlCol="0">
            <a:spAutoFit/>
          </a:bodyPr>
          <a:p>
            <a:pPr algn="ctr"/>
            <a:r>
              <a:rPr lang="en-US" altLang="zh-CN" sz="1285">
                <a:latin typeface="微软雅黑" panose="020B0503020204020204" charset="-122"/>
                <a:ea typeface="微软雅黑" panose="020B0503020204020204" charset="-122"/>
              </a:rPr>
              <a:t>1.5m</a:t>
            </a:r>
            <a:endParaRPr lang="en-US" altLang="zh-CN" sz="1285">
              <a:latin typeface="微软雅黑" panose="020B0503020204020204" charset="-122"/>
              <a:ea typeface="微软雅黑" panose="020B0503020204020204" charset="-122"/>
            </a:endParaRPr>
          </a:p>
        </p:txBody>
      </p:sp>
      <p:sp>
        <p:nvSpPr>
          <p:cNvPr id="20" name="文本框 19"/>
          <p:cNvSpPr txBox="1"/>
          <p:nvPr/>
        </p:nvSpPr>
        <p:spPr>
          <a:xfrm>
            <a:off x="8004629" y="6372225"/>
            <a:ext cx="545193" cy="487680"/>
          </a:xfrm>
          <a:prstGeom prst="rect">
            <a:avLst/>
          </a:prstGeom>
          <a:noFill/>
        </p:spPr>
        <p:txBody>
          <a:bodyPr wrap="square" rtlCol="0">
            <a:spAutoFit/>
          </a:bodyPr>
          <a:p>
            <a:pPr algn="ctr"/>
            <a:r>
              <a:rPr lang="en-US" altLang="zh-CN" sz="1285">
                <a:latin typeface="微软雅黑" panose="020B0503020204020204" charset="-122"/>
                <a:ea typeface="微软雅黑" panose="020B0503020204020204" charset="-122"/>
              </a:rPr>
              <a:t>2.0m</a:t>
            </a:r>
            <a:endParaRPr lang="en-US" altLang="zh-CN" sz="1285">
              <a:latin typeface="微软雅黑" panose="020B0503020204020204" charset="-122"/>
              <a:ea typeface="微软雅黑" panose="020B0503020204020204" charset="-122"/>
            </a:endParaRPr>
          </a:p>
        </p:txBody>
      </p:sp>
      <p:sp>
        <p:nvSpPr>
          <p:cNvPr id="22" name="椭圆 21"/>
          <p:cNvSpPr/>
          <p:nvPr/>
        </p:nvSpPr>
        <p:spPr>
          <a:xfrm>
            <a:off x="5279118" y="3570061"/>
            <a:ext cx="128571" cy="128571"/>
          </a:xfrm>
          <a:prstGeom prst="ellipse">
            <a:avLst/>
          </a:prstGeom>
          <a:solidFill>
            <a:schemeClr val="bg1"/>
          </a:solidFill>
          <a:ln>
            <a:solidFill>
              <a:schemeClr val="tx1">
                <a:lumMod val="50000"/>
                <a:lumOff val="5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285"/>
          </a:p>
        </p:txBody>
      </p:sp>
      <p:sp>
        <p:nvSpPr>
          <p:cNvPr id="21" name="等腰三角形 20"/>
          <p:cNvSpPr/>
          <p:nvPr/>
        </p:nvSpPr>
        <p:spPr>
          <a:xfrm>
            <a:off x="3809546" y="3537857"/>
            <a:ext cx="128571" cy="128571"/>
          </a:xfrm>
          <a:prstGeom prst="triangle">
            <a:avLst/>
          </a:prstGeom>
          <a:solidFill>
            <a:schemeClr val="bg1"/>
          </a:solidFill>
          <a:ln>
            <a:solidFill>
              <a:schemeClr val="tx1">
                <a:lumMod val="50000"/>
                <a:lumOff val="5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285"/>
          </a:p>
        </p:txBody>
      </p:sp>
      <p:sp>
        <p:nvSpPr>
          <p:cNvPr id="23" name="等腰三角形 22"/>
          <p:cNvSpPr/>
          <p:nvPr/>
        </p:nvSpPr>
        <p:spPr>
          <a:xfrm>
            <a:off x="6753225" y="4282168"/>
            <a:ext cx="128571" cy="128571"/>
          </a:xfrm>
          <a:prstGeom prst="triangle">
            <a:avLst/>
          </a:prstGeom>
          <a:solidFill>
            <a:schemeClr val="bg1"/>
          </a:solidFill>
          <a:ln>
            <a:solidFill>
              <a:schemeClr val="tx1">
                <a:lumMod val="50000"/>
                <a:lumOff val="5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285"/>
          </a:p>
        </p:txBody>
      </p:sp>
      <p:sp>
        <p:nvSpPr>
          <p:cNvPr id="24" name="等腰三角形 23"/>
          <p:cNvSpPr/>
          <p:nvPr/>
        </p:nvSpPr>
        <p:spPr>
          <a:xfrm>
            <a:off x="6745061" y="5646964"/>
            <a:ext cx="128571" cy="128571"/>
          </a:xfrm>
          <a:prstGeom prst="triangle">
            <a:avLst/>
          </a:prstGeom>
          <a:solidFill>
            <a:schemeClr val="bg1"/>
          </a:solidFill>
          <a:ln>
            <a:solidFill>
              <a:schemeClr val="tx1">
                <a:lumMod val="50000"/>
                <a:lumOff val="5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285"/>
          </a:p>
        </p:txBody>
      </p:sp>
      <p:cxnSp>
        <p:nvCxnSpPr>
          <p:cNvPr id="25" name="直接连接符 24"/>
          <p:cNvCxnSpPr/>
          <p:nvPr/>
        </p:nvCxnSpPr>
        <p:spPr>
          <a:xfrm>
            <a:off x="3868057" y="3648529"/>
            <a:ext cx="19050" cy="2429782"/>
          </a:xfrm>
          <a:prstGeom prst="line">
            <a:avLst/>
          </a:prstGeom>
          <a:ln w="9525" cap="flat" cmpd="sng" algn="ctr">
            <a:solidFill>
              <a:schemeClr val="tx1">
                <a:lumMod val="50000"/>
                <a:lumOff val="50000"/>
              </a:schemeClr>
            </a:solidFill>
            <a:prstDash val="dash"/>
          </a:ln>
        </p:spPr>
        <p:style>
          <a:lnRef idx="0">
            <a:schemeClr val="accent1"/>
          </a:lnRef>
          <a:fillRef idx="0">
            <a:srgbClr val="FFFFFF"/>
          </a:fillRef>
          <a:effectRef idx="0">
            <a:srgbClr val="FFFFFF"/>
          </a:effectRef>
          <a:fontRef idx="minor">
            <a:schemeClr val="tx1"/>
          </a:fontRef>
        </p:style>
      </p:cxnSp>
      <p:sp>
        <p:nvSpPr>
          <p:cNvPr id="36" name="文本框 35"/>
          <p:cNvSpPr txBox="1"/>
          <p:nvPr/>
        </p:nvSpPr>
        <p:spPr>
          <a:xfrm>
            <a:off x="-17236" y="3557361"/>
            <a:ext cx="2105479" cy="180521"/>
          </a:xfrm>
          <a:prstGeom prst="rect">
            <a:avLst/>
          </a:prstGeom>
          <a:noFill/>
        </p:spPr>
        <p:txBody>
          <a:bodyPr wrap="square" rtlCol="0">
            <a:noAutofit/>
          </a:bodyPr>
          <a:p>
            <a:pPr algn="r"/>
            <a:r>
              <a:rPr lang="en-US" altLang="zh-CN" sz="1285">
                <a:latin typeface="微软雅黑" panose="020B0503020204020204" charset="-122"/>
                <a:ea typeface="微软雅黑" panose="020B0503020204020204" charset="-122"/>
              </a:rPr>
              <a:t>Site-wide Adaptation </a:t>
            </a:r>
            <a:endParaRPr lang="en-US" altLang="zh-CN" sz="1285">
              <a:latin typeface="微软雅黑" panose="020B0503020204020204" charset="-122"/>
              <a:ea typeface="微软雅黑" panose="020B0503020204020204" charset="-122"/>
            </a:endParaRPr>
          </a:p>
          <a:p>
            <a:endParaRPr lang="en-US" altLang="zh-CN" sz="1285">
              <a:latin typeface="微软雅黑" panose="020B0503020204020204" charset="-122"/>
              <a:ea typeface="微软雅黑" panose="020B0503020204020204" charset="-122"/>
            </a:endParaRPr>
          </a:p>
        </p:txBody>
      </p:sp>
      <p:sp>
        <p:nvSpPr>
          <p:cNvPr id="37" name="文本框 36"/>
          <p:cNvSpPr txBox="1"/>
          <p:nvPr/>
        </p:nvSpPr>
        <p:spPr>
          <a:xfrm>
            <a:off x="223611" y="4245429"/>
            <a:ext cx="1864632" cy="180521"/>
          </a:xfrm>
          <a:prstGeom prst="rect">
            <a:avLst/>
          </a:prstGeom>
          <a:noFill/>
        </p:spPr>
        <p:txBody>
          <a:bodyPr wrap="square" rtlCol="0">
            <a:noAutofit/>
          </a:bodyPr>
          <a:p>
            <a:pPr algn="r"/>
            <a:r>
              <a:rPr lang="en-US" altLang="zh-CN" sz="1285">
                <a:latin typeface="微软雅黑" panose="020B0503020204020204" charset="-122"/>
                <a:ea typeface="微软雅黑" panose="020B0503020204020204" charset="-122"/>
              </a:rPr>
              <a:t>Tamaki Drive</a:t>
            </a:r>
            <a:endParaRPr lang="en-US" altLang="zh-CN" sz="1285">
              <a:latin typeface="微软雅黑" panose="020B0503020204020204" charset="-122"/>
              <a:ea typeface="微软雅黑" panose="020B0503020204020204" charset="-122"/>
            </a:endParaRPr>
          </a:p>
        </p:txBody>
      </p:sp>
      <p:sp>
        <p:nvSpPr>
          <p:cNvPr id="38" name="文本框 37"/>
          <p:cNvSpPr txBox="1"/>
          <p:nvPr/>
        </p:nvSpPr>
        <p:spPr>
          <a:xfrm>
            <a:off x="293007" y="4898571"/>
            <a:ext cx="1795236" cy="180521"/>
          </a:xfrm>
          <a:prstGeom prst="rect">
            <a:avLst/>
          </a:prstGeom>
          <a:noFill/>
        </p:spPr>
        <p:txBody>
          <a:bodyPr wrap="square" rtlCol="0">
            <a:noAutofit/>
          </a:bodyPr>
          <a:p>
            <a:pPr algn="r"/>
            <a:r>
              <a:rPr lang="en-US" altLang="zh-CN" sz="1285">
                <a:latin typeface="微软雅黑" panose="020B0503020204020204" charset="-122"/>
                <a:ea typeface="微软雅黑" panose="020B0503020204020204" charset="-122"/>
              </a:rPr>
              <a:t>Reserves &amp; Beach</a:t>
            </a:r>
            <a:endParaRPr lang="en-US" altLang="zh-CN" sz="1285">
              <a:latin typeface="微软雅黑" panose="020B0503020204020204" charset="-122"/>
              <a:ea typeface="微软雅黑" panose="020B0503020204020204" charset="-122"/>
            </a:endParaRPr>
          </a:p>
        </p:txBody>
      </p:sp>
      <p:sp>
        <p:nvSpPr>
          <p:cNvPr id="39" name="文本框 38"/>
          <p:cNvSpPr txBox="1"/>
          <p:nvPr/>
        </p:nvSpPr>
        <p:spPr>
          <a:xfrm>
            <a:off x="386896" y="5646964"/>
            <a:ext cx="1714500" cy="180521"/>
          </a:xfrm>
          <a:prstGeom prst="rect">
            <a:avLst/>
          </a:prstGeom>
          <a:noFill/>
        </p:spPr>
        <p:txBody>
          <a:bodyPr wrap="square" rtlCol="0">
            <a:noAutofit/>
          </a:bodyPr>
          <a:p>
            <a:pPr algn="r"/>
            <a:r>
              <a:rPr lang="en-US" altLang="zh-CN" sz="1285">
                <a:latin typeface="微软雅黑" panose="020B0503020204020204" charset="-122"/>
                <a:ea typeface="微软雅黑" panose="020B0503020204020204" charset="-122"/>
              </a:rPr>
              <a:t>Residential Area</a:t>
            </a:r>
            <a:endParaRPr lang="en-US" altLang="zh-CN" sz="1285">
              <a:latin typeface="微软雅黑" panose="020B0503020204020204" charset="-122"/>
              <a:ea typeface="微软雅黑" panose="020B0503020204020204" charset="-122"/>
            </a:endParaRPr>
          </a:p>
        </p:txBody>
      </p:sp>
      <p:cxnSp>
        <p:nvCxnSpPr>
          <p:cNvPr id="40" name="直接连接符 39"/>
          <p:cNvCxnSpPr/>
          <p:nvPr/>
        </p:nvCxnSpPr>
        <p:spPr>
          <a:xfrm>
            <a:off x="2413000" y="1415143"/>
            <a:ext cx="489857" cy="0"/>
          </a:xfrm>
          <a:prstGeom prst="line">
            <a:avLst/>
          </a:prstGeom>
          <a:ln w="76200">
            <a:solidFill>
              <a:schemeClr val="accent3">
                <a:lumMod val="75000"/>
              </a:schemeClr>
            </a:solidFill>
          </a:ln>
        </p:spPr>
        <p:style>
          <a:lnRef idx="3">
            <a:schemeClr val="accent1"/>
          </a:lnRef>
          <a:fillRef idx="0">
            <a:srgbClr val="FFFFFF"/>
          </a:fillRef>
          <a:effectRef idx="0">
            <a:srgbClr val="FFFFFF"/>
          </a:effectRef>
          <a:fontRef idx="minor">
            <a:schemeClr val="tx1"/>
          </a:fontRef>
        </p:style>
      </p:cxnSp>
      <p:cxnSp>
        <p:nvCxnSpPr>
          <p:cNvPr id="41" name="直接连接符 40"/>
          <p:cNvCxnSpPr/>
          <p:nvPr/>
        </p:nvCxnSpPr>
        <p:spPr>
          <a:xfrm flipV="1">
            <a:off x="2413000" y="1905000"/>
            <a:ext cx="489857" cy="1814"/>
          </a:xfrm>
          <a:prstGeom prst="line">
            <a:avLst/>
          </a:prstGeom>
          <a:ln w="57150">
            <a:solidFill>
              <a:srgbClr val="FFC000"/>
            </a:solidFill>
          </a:ln>
        </p:spPr>
        <p:style>
          <a:lnRef idx="3">
            <a:schemeClr val="accent1"/>
          </a:lnRef>
          <a:fillRef idx="0">
            <a:srgbClr val="FFFFFF"/>
          </a:fillRef>
          <a:effectRef idx="0">
            <a:srgbClr val="FFFFFF"/>
          </a:effectRef>
          <a:fontRef idx="minor">
            <a:schemeClr val="tx1"/>
          </a:fontRef>
        </p:style>
      </p:cxnSp>
      <p:cxnSp>
        <p:nvCxnSpPr>
          <p:cNvPr id="42" name="直接连接符 41"/>
          <p:cNvCxnSpPr/>
          <p:nvPr/>
        </p:nvCxnSpPr>
        <p:spPr>
          <a:xfrm>
            <a:off x="2413000" y="2394857"/>
            <a:ext cx="489857" cy="0"/>
          </a:xfrm>
          <a:prstGeom prst="line">
            <a:avLst/>
          </a:prstGeom>
          <a:ln w="57150">
            <a:gradFill>
              <a:gsLst>
                <a:gs pos="50000">
                  <a:schemeClr val="accent5"/>
                </a:gs>
                <a:gs pos="0">
                  <a:schemeClr val="accent5">
                    <a:lumMod val="25000"/>
                    <a:lumOff val="75000"/>
                  </a:schemeClr>
                </a:gs>
                <a:gs pos="100000">
                  <a:schemeClr val="accent5">
                    <a:lumMod val="85000"/>
                  </a:schemeClr>
                </a:gs>
              </a:gsLst>
              <a:lin ang="5400000" scaled="0"/>
            </a:gradFill>
          </a:ln>
        </p:spPr>
        <p:style>
          <a:lnRef idx="3">
            <a:schemeClr val="accent1"/>
          </a:lnRef>
          <a:fillRef idx="0">
            <a:srgbClr val="FFFFFF"/>
          </a:fillRef>
          <a:effectRef idx="0">
            <a:srgbClr val="FFFFFF"/>
          </a:effectRef>
          <a:fontRef idx="minor">
            <a:schemeClr val="tx1"/>
          </a:fontRef>
        </p:style>
      </p:cxnSp>
      <p:cxnSp>
        <p:nvCxnSpPr>
          <p:cNvPr id="43" name="直接连接符 42"/>
          <p:cNvCxnSpPr/>
          <p:nvPr/>
        </p:nvCxnSpPr>
        <p:spPr>
          <a:xfrm>
            <a:off x="2413000" y="2876550"/>
            <a:ext cx="489857" cy="8164"/>
          </a:xfrm>
          <a:prstGeom prst="line">
            <a:avLst/>
          </a:prstGeom>
          <a:ln w="57150">
            <a:gradFill>
              <a:gsLst>
                <a:gs pos="50000">
                  <a:schemeClr val="accent2"/>
                </a:gs>
                <a:gs pos="0">
                  <a:schemeClr val="accent2">
                    <a:lumMod val="25000"/>
                    <a:lumOff val="75000"/>
                  </a:schemeClr>
                </a:gs>
                <a:gs pos="100000">
                  <a:schemeClr val="accent2">
                    <a:lumMod val="85000"/>
                  </a:schemeClr>
                </a:gs>
              </a:gsLst>
              <a:lin ang="5400000" scaled="0"/>
            </a:gradFill>
          </a:ln>
        </p:spPr>
        <p:style>
          <a:lnRef idx="3">
            <a:schemeClr val="accent1"/>
          </a:lnRef>
          <a:fillRef idx="0">
            <a:srgbClr val="FFFFFF"/>
          </a:fillRef>
          <a:effectRef idx="0">
            <a:srgbClr val="FFFFFF"/>
          </a:effectRef>
          <a:fontRef idx="minor">
            <a:schemeClr val="tx1"/>
          </a:fontRef>
        </p:style>
      </p:cxnSp>
      <p:sp>
        <p:nvSpPr>
          <p:cNvPr id="44" name="文本框 43"/>
          <p:cNvSpPr txBox="1"/>
          <p:nvPr/>
        </p:nvSpPr>
        <p:spPr>
          <a:xfrm>
            <a:off x="2999468" y="1306286"/>
            <a:ext cx="1717675" cy="180521"/>
          </a:xfrm>
          <a:prstGeom prst="rect">
            <a:avLst/>
          </a:prstGeom>
          <a:noFill/>
        </p:spPr>
        <p:txBody>
          <a:bodyPr wrap="square" rtlCol="0">
            <a:noAutofit/>
          </a:bodyPr>
          <a:p>
            <a:pPr algn="l"/>
            <a:r>
              <a:rPr lang="en-US" altLang="zh-CN" sz="1285">
                <a:latin typeface="微软雅黑" panose="020B0503020204020204" charset="-122"/>
                <a:ea typeface="微软雅黑" panose="020B0503020204020204" charset="-122"/>
              </a:rPr>
              <a:t>Baseline Adaptation</a:t>
            </a:r>
            <a:endParaRPr lang="en-US" altLang="zh-CN" sz="1285">
              <a:latin typeface="微软雅黑" panose="020B0503020204020204" charset="-122"/>
              <a:ea typeface="微软雅黑" panose="020B0503020204020204" charset="-122"/>
            </a:endParaRPr>
          </a:p>
          <a:p>
            <a:endParaRPr lang="en-US" altLang="zh-CN" sz="1285">
              <a:latin typeface="微软雅黑" panose="020B0503020204020204" charset="-122"/>
              <a:ea typeface="微软雅黑" panose="020B0503020204020204" charset="-122"/>
            </a:endParaRPr>
          </a:p>
        </p:txBody>
      </p:sp>
      <p:sp>
        <p:nvSpPr>
          <p:cNvPr id="45" name="文本框 44"/>
          <p:cNvSpPr txBox="1"/>
          <p:nvPr/>
        </p:nvSpPr>
        <p:spPr>
          <a:xfrm>
            <a:off x="2999468" y="1778454"/>
            <a:ext cx="878114" cy="180521"/>
          </a:xfrm>
          <a:prstGeom prst="rect">
            <a:avLst/>
          </a:prstGeom>
          <a:noFill/>
        </p:spPr>
        <p:txBody>
          <a:bodyPr wrap="square" rtlCol="0">
            <a:noAutofit/>
          </a:bodyPr>
          <a:p>
            <a:pPr algn="l"/>
            <a:r>
              <a:rPr lang="en-US" altLang="zh-CN" sz="1285">
                <a:latin typeface="微软雅黑" panose="020B0503020204020204" charset="-122"/>
                <a:ea typeface="微软雅黑" panose="020B0503020204020204" charset="-122"/>
              </a:rPr>
              <a:t>Protect</a:t>
            </a:r>
            <a:endParaRPr lang="en-US" altLang="zh-CN" sz="1285">
              <a:latin typeface="微软雅黑" panose="020B0503020204020204" charset="-122"/>
              <a:ea typeface="微软雅黑" panose="020B0503020204020204" charset="-122"/>
            </a:endParaRPr>
          </a:p>
          <a:p>
            <a:pPr algn="ctr"/>
            <a:endParaRPr lang="en-US" altLang="zh-CN" sz="1285">
              <a:latin typeface="微软雅黑" panose="020B0503020204020204" charset="-122"/>
              <a:ea typeface="微软雅黑" panose="020B0503020204020204" charset="-122"/>
            </a:endParaRPr>
          </a:p>
        </p:txBody>
      </p:sp>
      <p:sp>
        <p:nvSpPr>
          <p:cNvPr id="46" name="文本框 45"/>
          <p:cNvSpPr txBox="1"/>
          <p:nvPr/>
        </p:nvSpPr>
        <p:spPr>
          <a:xfrm>
            <a:off x="2999468" y="2250621"/>
            <a:ext cx="1293586" cy="180521"/>
          </a:xfrm>
          <a:prstGeom prst="rect">
            <a:avLst/>
          </a:prstGeom>
          <a:noFill/>
        </p:spPr>
        <p:txBody>
          <a:bodyPr wrap="square" rtlCol="0">
            <a:noAutofit/>
          </a:bodyPr>
          <a:p>
            <a:pPr algn="l"/>
            <a:r>
              <a:rPr lang="en-US" altLang="zh-CN" sz="1285">
                <a:latin typeface="微软雅黑" panose="020B0503020204020204" charset="-122"/>
                <a:ea typeface="微软雅黑" panose="020B0503020204020204" charset="-122"/>
              </a:rPr>
              <a:t>Accommodate</a:t>
            </a:r>
            <a:endParaRPr lang="en-US" altLang="zh-CN" sz="1285">
              <a:latin typeface="微软雅黑" panose="020B0503020204020204" charset="-122"/>
              <a:ea typeface="微软雅黑" panose="020B0503020204020204" charset="-122"/>
            </a:endParaRPr>
          </a:p>
        </p:txBody>
      </p:sp>
      <p:sp>
        <p:nvSpPr>
          <p:cNvPr id="47" name="文本框 46"/>
          <p:cNvSpPr txBox="1"/>
          <p:nvPr/>
        </p:nvSpPr>
        <p:spPr>
          <a:xfrm>
            <a:off x="3000829" y="2775857"/>
            <a:ext cx="1714500" cy="180521"/>
          </a:xfrm>
          <a:prstGeom prst="rect">
            <a:avLst/>
          </a:prstGeom>
          <a:noFill/>
        </p:spPr>
        <p:txBody>
          <a:bodyPr wrap="square" rtlCol="0">
            <a:noAutofit/>
          </a:bodyPr>
          <a:p>
            <a:pPr algn="l"/>
            <a:r>
              <a:rPr lang="en-US" altLang="zh-CN" sz="1285">
                <a:latin typeface="微软雅黑" panose="020B0503020204020204" charset="-122"/>
                <a:ea typeface="微软雅黑" panose="020B0503020204020204" charset="-122"/>
              </a:rPr>
              <a:t>Managed Retreat</a:t>
            </a:r>
            <a:endParaRPr lang="en-US" altLang="zh-CN" sz="1285">
              <a:latin typeface="微软雅黑" panose="020B0503020204020204" charset="-122"/>
              <a:ea typeface="微软雅黑" panose="020B0503020204020204" charset="-122"/>
            </a:endParaRPr>
          </a:p>
        </p:txBody>
      </p:sp>
      <p:sp>
        <p:nvSpPr>
          <p:cNvPr id="48" name="等腰三角形 47"/>
          <p:cNvSpPr/>
          <p:nvPr/>
        </p:nvSpPr>
        <p:spPr>
          <a:xfrm>
            <a:off x="5285468" y="1358446"/>
            <a:ext cx="128571" cy="128571"/>
          </a:xfrm>
          <a:prstGeom prst="triangle">
            <a:avLst/>
          </a:prstGeom>
          <a:solidFill>
            <a:schemeClr val="bg1"/>
          </a:solidFill>
          <a:ln>
            <a:solidFill>
              <a:schemeClr val="tx1">
                <a:lumMod val="50000"/>
                <a:lumOff val="5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285"/>
          </a:p>
        </p:txBody>
      </p:sp>
      <p:sp>
        <p:nvSpPr>
          <p:cNvPr id="49" name="文本框 48"/>
          <p:cNvSpPr txBox="1"/>
          <p:nvPr/>
        </p:nvSpPr>
        <p:spPr>
          <a:xfrm>
            <a:off x="5503182" y="1306286"/>
            <a:ext cx="1717675" cy="180521"/>
          </a:xfrm>
          <a:prstGeom prst="rect">
            <a:avLst/>
          </a:prstGeom>
          <a:noFill/>
        </p:spPr>
        <p:txBody>
          <a:bodyPr wrap="square" rtlCol="0">
            <a:noAutofit/>
          </a:bodyPr>
          <a:p>
            <a:pPr algn="l"/>
            <a:r>
              <a:rPr lang="en-US" altLang="zh-CN" sz="1285">
                <a:latin typeface="微软雅黑" panose="020B0503020204020204" charset="-122"/>
                <a:ea typeface="微软雅黑" panose="020B0503020204020204" charset="-122"/>
              </a:rPr>
              <a:t>Adaptation Signal</a:t>
            </a:r>
            <a:endParaRPr lang="en-US" altLang="zh-CN" sz="1285">
              <a:latin typeface="微软雅黑" panose="020B0503020204020204" charset="-122"/>
              <a:ea typeface="微软雅黑" panose="020B0503020204020204" charset="-122"/>
            </a:endParaRPr>
          </a:p>
          <a:p>
            <a:endParaRPr lang="en-US" altLang="zh-CN" sz="1285">
              <a:latin typeface="微软雅黑" panose="020B0503020204020204" charset="-122"/>
              <a:ea typeface="微软雅黑" panose="020B0503020204020204" charset="-122"/>
            </a:endParaRPr>
          </a:p>
        </p:txBody>
      </p:sp>
      <p:sp>
        <p:nvSpPr>
          <p:cNvPr id="50" name="椭圆 49"/>
          <p:cNvSpPr/>
          <p:nvPr/>
        </p:nvSpPr>
        <p:spPr>
          <a:xfrm>
            <a:off x="5285468" y="1830614"/>
            <a:ext cx="128571" cy="128571"/>
          </a:xfrm>
          <a:prstGeom prst="ellipse">
            <a:avLst/>
          </a:prstGeom>
          <a:solidFill>
            <a:schemeClr val="bg1"/>
          </a:solidFill>
          <a:ln>
            <a:solidFill>
              <a:schemeClr val="tx1">
                <a:lumMod val="50000"/>
                <a:lumOff val="5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1285"/>
          </a:p>
        </p:txBody>
      </p:sp>
      <p:sp>
        <p:nvSpPr>
          <p:cNvPr id="53" name="文本框 52"/>
          <p:cNvSpPr txBox="1"/>
          <p:nvPr/>
        </p:nvSpPr>
        <p:spPr>
          <a:xfrm>
            <a:off x="5503182" y="1778454"/>
            <a:ext cx="1717675" cy="180521"/>
          </a:xfrm>
          <a:prstGeom prst="rect">
            <a:avLst/>
          </a:prstGeom>
          <a:noFill/>
        </p:spPr>
        <p:txBody>
          <a:bodyPr wrap="square" rtlCol="0">
            <a:noAutofit/>
          </a:bodyPr>
          <a:p>
            <a:r>
              <a:rPr lang="en-US" altLang="zh-CN" sz="1285">
                <a:latin typeface="微软雅黑" panose="020B0503020204020204" charset="-122"/>
                <a:ea typeface="微软雅黑" panose="020B0503020204020204" charset="-122"/>
              </a:rPr>
              <a:t>Transfer Point</a:t>
            </a:r>
            <a:endParaRPr lang="en-US" altLang="zh-CN" sz="1285">
              <a:latin typeface="微软雅黑" panose="020B0503020204020204" charset="-122"/>
              <a:ea typeface="微软雅黑" panose="020B0503020204020204"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文本框 9"/>
          <p:cNvSpPr txBox="1"/>
          <p:nvPr/>
        </p:nvSpPr>
        <p:spPr>
          <a:xfrm>
            <a:off x="297089" y="489857"/>
            <a:ext cx="4329793" cy="443230"/>
          </a:xfrm>
          <a:prstGeom prst="rect">
            <a:avLst/>
          </a:prstGeom>
          <a:noFill/>
        </p:spPr>
        <p:txBody>
          <a:bodyPr wrap="square" rtlCol="0">
            <a:spAutoFit/>
          </a:bodyPr>
          <a:p>
            <a:r>
              <a:rPr lang="en-US" altLang="zh-CN" sz="2285" b="1">
                <a:solidFill>
                  <a:schemeClr val="tx2">
                    <a:lumMod val="60000"/>
                    <a:lumOff val="40000"/>
                  </a:schemeClr>
                </a:solidFill>
                <a:sym typeface="+mn-ea"/>
              </a:rPr>
              <a:t>Pathway Adaptation</a:t>
            </a:r>
            <a:endParaRPr lang="en-US" altLang="zh-CN" sz="2285" b="1">
              <a:solidFill>
                <a:schemeClr val="tx2">
                  <a:lumMod val="60000"/>
                  <a:lumOff val="40000"/>
                </a:schemeClr>
              </a:solidFill>
            </a:endParaRPr>
          </a:p>
        </p:txBody>
      </p:sp>
      <p:pic>
        <p:nvPicPr>
          <p:cNvPr id="11" name="图片 10" descr="图片3"/>
          <p:cNvPicPr>
            <a:picLocks noChangeAspect="1"/>
          </p:cNvPicPr>
          <p:nvPr/>
        </p:nvPicPr>
        <p:blipFill>
          <a:blip r:embed="rId1"/>
          <a:stretch>
            <a:fillRect/>
          </a:stretch>
        </p:blipFill>
        <p:spPr>
          <a:xfrm>
            <a:off x="3765550" y="326571"/>
            <a:ext cx="5183868" cy="3144157"/>
          </a:xfrm>
          <a:prstGeom prst="rect">
            <a:avLst/>
          </a:prstGeom>
        </p:spPr>
      </p:pic>
      <p:sp>
        <p:nvSpPr>
          <p:cNvPr id="31" name="文本框 30"/>
          <p:cNvSpPr txBox="1"/>
          <p:nvPr/>
        </p:nvSpPr>
        <p:spPr>
          <a:xfrm>
            <a:off x="297089" y="1360714"/>
            <a:ext cx="3662589" cy="5211082"/>
          </a:xfrm>
          <a:prstGeom prst="rect">
            <a:avLst/>
          </a:prstGeom>
          <a:noFill/>
        </p:spPr>
        <p:txBody>
          <a:bodyPr wrap="square" rtlCol="0" anchor="t">
            <a:noAutofit/>
          </a:bodyPr>
          <a:p>
            <a:pPr indent="0">
              <a:lnSpc>
                <a:spcPct val="120000"/>
              </a:lnSpc>
              <a:buClr>
                <a:srgbClr val="558ED5"/>
              </a:buClr>
              <a:buFont typeface="Wingdings" panose="05000000000000000000" charset="0"/>
              <a:buNone/>
            </a:pPr>
            <a:r>
              <a:rPr lang="en-US" altLang="zh-CN" sz="1715" b="1">
                <a:solidFill>
                  <a:schemeClr val="tx2">
                    <a:lumMod val="60000"/>
                    <a:lumOff val="40000"/>
                  </a:schemeClr>
                </a:solidFill>
              </a:rPr>
              <a:t>Unified Baseline Adaptation Stage </a:t>
            </a:r>
            <a:endParaRPr lang="en-US" altLang="zh-CN" sz="1715" b="1">
              <a:solidFill>
                <a:schemeClr val="tx2">
                  <a:lumMod val="60000"/>
                  <a:lumOff val="40000"/>
                </a:schemeClr>
              </a:solidFill>
            </a:endParaRPr>
          </a:p>
          <a:p>
            <a:pPr indent="0">
              <a:lnSpc>
                <a:spcPct val="120000"/>
              </a:lnSpc>
              <a:buClr>
                <a:srgbClr val="558ED5"/>
              </a:buClr>
              <a:buFont typeface="Wingdings" panose="05000000000000000000" charset="0"/>
              <a:buNone/>
            </a:pPr>
            <a:r>
              <a:rPr lang="en-US" altLang="zh-CN" sz="1715" b="1">
                <a:solidFill>
                  <a:schemeClr val="tx2">
                    <a:lumMod val="60000"/>
                    <a:lumOff val="40000"/>
                  </a:schemeClr>
                </a:solidFill>
              </a:rPr>
              <a:t>(0m - +1.0m SLR)</a:t>
            </a:r>
            <a:endParaRPr lang="en-US" altLang="zh-CN" sz="1715" b="1">
              <a:solidFill>
                <a:schemeClr val="tx2">
                  <a:lumMod val="60000"/>
                  <a:lumOff val="40000"/>
                </a:schemeClr>
              </a:solidFill>
            </a:endParaRPr>
          </a:p>
          <a:p>
            <a:pPr indent="0">
              <a:lnSpc>
                <a:spcPct val="120000"/>
              </a:lnSpc>
              <a:buClr>
                <a:srgbClr val="558ED5"/>
              </a:buClr>
              <a:buFont typeface="Wingdings" panose="05000000000000000000" charset="0"/>
              <a:buNone/>
            </a:pPr>
            <a:endParaRPr lang="en-US" altLang="zh-CN" sz="1715" b="1">
              <a:solidFill>
                <a:schemeClr val="tx2">
                  <a:lumMod val="60000"/>
                  <a:lumOff val="40000"/>
                </a:schemeClr>
              </a:solidFill>
            </a:endParaRPr>
          </a:p>
          <a:p>
            <a:pPr indent="0" fontAlgn="auto">
              <a:lnSpc>
                <a:spcPct val="150000"/>
              </a:lnSpc>
              <a:spcAft>
                <a:spcPts val="1200"/>
              </a:spcAft>
              <a:buClr>
                <a:srgbClr val="558ED5"/>
              </a:buClr>
              <a:buNone/>
            </a:pPr>
            <a:r>
              <a:rPr lang="en-US" altLang="zh-CN" sz="1715">
                <a:sym typeface="+mn-ea"/>
              </a:rPr>
              <a:t>In the initial stages of sea-level rise (0m to +1.0m), a unified site-wide strategy of maintenance and incremental defence is adopted. Up to +0.5m, the focus is on fixing backflow risk points, minor raising of crests and kerbs, lifting critical path nodes, and commencing dune restoration with annual monitoring. </a:t>
            </a:r>
            <a:endParaRPr lang="en-US" altLang="zh-CN" sz="1715">
              <a:sym typeface="+mn-ea"/>
            </a:endParaRPr>
          </a:p>
        </p:txBody>
      </p:sp>
      <p:sp>
        <p:nvSpPr>
          <p:cNvPr id="32" name="文本框 31"/>
          <p:cNvSpPr txBox="1"/>
          <p:nvPr/>
        </p:nvSpPr>
        <p:spPr>
          <a:xfrm>
            <a:off x="4136571" y="3820886"/>
            <a:ext cx="4572000" cy="2554061"/>
          </a:xfrm>
          <a:prstGeom prst="rect">
            <a:avLst/>
          </a:prstGeom>
          <a:noFill/>
        </p:spPr>
        <p:txBody>
          <a:bodyPr wrap="square" rtlCol="0" anchor="t">
            <a:noAutofit/>
          </a:bodyPr>
          <a:p>
            <a:pPr indent="0" fontAlgn="auto">
              <a:lnSpc>
                <a:spcPct val="150000"/>
              </a:lnSpc>
              <a:spcAft>
                <a:spcPts val="1200"/>
              </a:spcAft>
              <a:buClr>
                <a:srgbClr val="558ED5"/>
              </a:buClr>
              <a:buNone/>
            </a:pPr>
            <a:r>
              <a:rPr lang="en-US" altLang="zh-CN" sz="1715">
                <a:sym typeface="+mn-ea"/>
              </a:rPr>
              <a:t>As SLR approaches +1.0m, actions escalate to incremental topping-up and sealing of weak seawall segments, establishing floodable lawns and linear storage at the reserves, and providing self-protection guidance for first-row properties while adjusting maintenance standards for more frequent inspections.</a:t>
            </a:r>
            <a:endParaRPr lang="en-US" altLang="zh-CN" sz="1715">
              <a:sym typeface="+mn-e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文本框 9"/>
          <p:cNvSpPr txBox="1"/>
          <p:nvPr/>
        </p:nvSpPr>
        <p:spPr>
          <a:xfrm>
            <a:off x="297089" y="489857"/>
            <a:ext cx="4329793" cy="443230"/>
          </a:xfrm>
          <a:prstGeom prst="rect">
            <a:avLst/>
          </a:prstGeom>
          <a:noFill/>
        </p:spPr>
        <p:txBody>
          <a:bodyPr wrap="square" rtlCol="0">
            <a:spAutoFit/>
          </a:bodyPr>
          <a:p>
            <a:r>
              <a:rPr lang="en-US" altLang="zh-CN" sz="2285" b="1">
                <a:solidFill>
                  <a:schemeClr val="tx2">
                    <a:lumMod val="60000"/>
                    <a:lumOff val="40000"/>
                  </a:schemeClr>
                </a:solidFill>
                <a:sym typeface="+mn-ea"/>
              </a:rPr>
              <a:t>Pathway Adaptation</a:t>
            </a:r>
            <a:endParaRPr lang="en-US" altLang="zh-CN" sz="2285" b="1">
              <a:solidFill>
                <a:schemeClr val="tx2">
                  <a:lumMod val="60000"/>
                  <a:lumOff val="40000"/>
                </a:schemeClr>
              </a:solidFill>
            </a:endParaRPr>
          </a:p>
        </p:txBody>
      </p:sp>
      <p:pic>
        <p:nvPicPr>
          <p:cNvPr id="11" name="图片 10" descr="图片3"/>
          <p:cNvPicPr>
            <a:picLocks noChangeAspect="1"/>
          </p:cNvPicPr>
          <p:nvPr/>
        </p:nvPicPr>
        <p:blipFill>
          <a:blip r:embed="rId1"/>
          <a:stretch>
            <a:fillRect/>
          </a:stretch>
        </p:blipFill>
        <p:spPr>
          <a:xfrm>
            <a:off x="3765550" y="326571"/>
            <a:ext cx="5183868" cy="3144157"/>
          </a:xfrm>
          <a:prstGeom prst="rect">
            <a:avLst/>
          </a:prstGeom>
        </p:spPr>
      </p:pic>
      <p:sp>
        <p:nvSpPr>
          <p:cNvPr id="31" name="文本框 30"/>
          <p:cNvSpPr txBox="1"/>
          <p:nvPr/>
        </p:nvSpPr>
        <p:spPr>
          <a:xfrm>
            <a:off x="297089" y="1360714"/>
            <a:ext cx="3662589" cy="5211082"/>
          </a:xfrm>
          <a:prstGeom prst="rect">
            <a:avLst/>
          </a:prstGeom>
          <a:noFill/>
        </p:spPr>
        <p:txBody>
          <a:bodyPr wrap="square" rtlCol="0" anchor="t">
            <a:noAutofit/>
          </a:bodyPr>
          <a:p>
            <a:pPr indent="0">
              <a:lnSpc>
                <a:spcPct val="120000"/>
              </a:lnSpc>
              <a:buClr>
                <a:srgbClr val="558ED5"/>
              </a:buClr>
              <a:buFont typeface="Wingdings" panose="05000000000000000000" charset="0"/>
              <a:buNone/>
            </a:pPr>
            <a:r>
              <a:rPr lang="en-US" altLang="zh-CN" sz="1715" b="1">
                <a:solidFill>
                  <a:schemeClr val="tx2">
                    <a:lumMod val="60000"/>
                    <a:lumOff val="40000"/>
                  </a:schemeClr>
                </a:solidFill>
              </a:rPr>
              <a:t>Lifeline Protection (&gt; +1.0m SLR)</a:t>
            </a:r>
            <a:endParaRPr lang="en-US" altLang="zh-CN" sz="1715" b="1">
              <a:solidFill>
                <a:schemeClr val="tx2">
                  <a:lumMod val="60000"/>
                  <a:lumOff val="40000"/>
                </a:schemeClr>
              </a:solidFill>
            </a:endParaRPr>
          </a:p>
          <a:p>
            <a:pPr indent="0">
              <a:lnSpc>
                <a:spcPct val="120000"/>
              </a:lnSpc>
              <a:buClr>
                <a:srgbClr val="558ED5"/>
              </a:buClr>
              <a:buFont typeface="Wingdings" panose="05000000000000000000" charset="0"/>
              <a:buNone/>
            </a:pPr>
            <a:endParaRPr lang="en-US" altLang="zh-CN" sz="1715" b="1">
              <a:solidFill>
                <a:schemeClr val="tx2">
                  <a:lumMod val="60000"/>
                  <a:lumOff val="40000"/>
                </a:schemeClr>
              </a:solidFill>
            </a:endParaRPr>
          </a:p>
          <a:p>
            <a:pPr indent="0" fontAlgn="auto">
              <a:lnSpc>
                <a:spcPct val="150000"/>
              </a:lnSpc>
              <a:spcAft>
                <a:spcPts val="1200"/>
              </a:spcAft>
              <a:buClr>
                <a:srgbClr val="558ED5"/>
              </a:buClr>
              <a:buNone/>
            </a:pPr>
            <a:r>
              <a:rPr lang="en-US" altLang="zh-CN" sz="1715">
                <a:sym typeface="+mn-ea"/>
              </a:rPr>
              <a:t>Beyond +1.0m SLR, Tamaki Drive requires robust protection as lifeline infrastructure. Between +1.0m and +1.5m, actions include re-grading the road to raise sags, preparing rapid-deployment barrier nodes, adding toe dissipation and anti-scour works, and raising or duplicating critical utilities as required.</a:t>
            </a:r>
            <a:endParaRPr lang="en-US" altLang="zh-CN" sz="1715">
              <a:sym typeface="+mn-ea"/>
            </a:endParaRPr>
          </a:p>
        </p:txBody>
      </p:sp>
      <p:sp>
        <p:nvSpPr>
          <p:cNvPr id="32" name="文本框 31"/>
          <p:cNvSpPr txBox="1"/>
          <p:nvPr/>
        </p:nvSpPr>
        <p:spPr>
          <a:xfrm>
            <a:off x="4136571" y="3820886"/>
            <a:ext cx="4572000" cy="2554061"/>
          </a:xfrm>
          <a:prstGeom prst="rect">
            <a:avLst/>
          </a:prstGeom>
          <a:noFill/>
        </p:spPr>
        <p:txBody>
          <a:bodyPr wrap="square" rtlCol="0" anchor="t">
            <a:noAutofit/>
          </a:bodyPr>
          <a:p>
            <a:pPr indent="0" fontAlgn="auto">
              <a:lnSpc>
                <a:spcPct val="150000"/>
              </a:lnSpc>
              <a:spcAft>
                <a:spcPts val="1200"/>
              </a:spcAft>
              <a:buClr>
                <a:srgbClr val="558ED5"/>
              </a:buClr>
              <a:buNone/>
            </a:pPr>
            <a:r>
              <a:rPr lang="en-US" altLang="zh-CN" sz="1715">
                <a:sym typeface="+mn-ea"/>
              </a:rPr>
              <a:t>Beyond +1.5m, the strategy shifts to transformative engineering, aiming to establish a continuous elevation and water-tightness line along the entire corridor.</a:t>
            </a:r>
            <a:endParaRPr lang="en-US" altLang="zh-CN" sz="1715">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文本框 9"/>
          <p:cNvSpPr txBox="1"/>
          <p:nvPr/>
        </p:nvSpPr>
        <p:spPr>
          <a:xfrm>
            <a:off x="297089" y="489857"/>
            <a:ext cx="4329793" cy="443230"/>
          </a:xfrm>
          <a:prstGeom prst="rect">
            <a:avLst/>
          </a:prstGeom>
          <a:noFill/>
        </p:spPr>
        <p:txBody>
          <a:bodyPr wrap="square" rtlCol="0">
            <a:spAutoFit/>
          </a:bodyPr>
          <a:p>
            <a:r>
              <a:rPr lang="en-US" altLang="zh-CN" sz="2285" b="1">
                <a:solidFill>
                  <a:schemeClr val="tx2">
                    <a:lumMod val="60000"/>
                    <a:lumOff val="40000"/>
                  </a:schemeClr>
                </a:solidFill>
                <a:sym typeface="+mn-ea"/>
              </a:rPr>
              <a:t>Pathway Adaptation</a:t>
            </a:r>
            <a:endParaRPr lang="en-US" altLang="zh-CN" sz="2285" b="1">
              <a:solidFill>
                <a:schemeClr val="tx2">
                  <a:lumMod val="60000"/>
                  <a:lumOff val="40000"/>
                </a:schemeClr>
              </a:solidFill>
            </a:endParaRPr>
          </a:p>
        </p:txBody>
      </p:sp>
      <p:pic>
        <p:nvPicPr>
          <p:cNvPr id="11" name="图片 10" descr="图片3"/>
          <p:cNvPicPr>
            <a:picLocks noChangeAspect="1"/>
          </p:cNvPicPr>
          <p:nvPr/>
        </p:nvPicPr>
        <p:blipFill>
          <a:blip r:embed="rId1"/>
          <a:stretch>
            <a:fillRect/>
          </a:stretch>
        </p:blipFill>
        <p:spPr>
          <a:xfrm>
            <a:off x="3765550" y="326571"/>
            <a:ext cx="5183868" cy="3144157"/>
          </a:xfrm>
          <a:prstGeom prst="rect">
            <a:avLst/>
          </a:prstGeom>
        </p:spPr>
      </p:pic>
      <p:sp>
        <p:nvSpPr>
          <p:cNvPr id="31" name="文本框 30"/>
          <p:cNvSpPr txBox="1"/>
          <p:nvPr/>
        </p:nvSpPr>
        <p:spPr>
          <a:xfrm>
            <a:off x="297089" y="1360714"/>
            <a:ext cx="3662589" cy="5211082"/>
          </a:xfrm>
          <a:prstGeom prst="rect">
            <a:avLst/>
          </a:prstGeom>
          <a:noFill/>
        </p:spPr>
        <p:txBody>
          <a:bodyPr wrap="square" rtlCol="0" anchor="t">
            <a:noAutofit/>
          </a:bodyPr>
          <a:p>
            <a:pPr indent="0">
              <a:lnSpc>
                <a:spcPct val="120000"/>
              </a:lnSpc>
              <a:buClr>
                <a:srgbClr val="558ED5"/>
              </a:buClr>
              <a:buFont typeface="Wingdings" panose="05000000000000000000" charset="0"/>
              <a:buNone/>
            </a:pPr>
            <a:r>
              <a:rPr lang="en-US" altLang="zh-CN" sz="1715" b="1">
                <a:solidFill>
                  <a:schemeClr val="tx2">
                    <a:lumMod val="60000"/>
                    <a:lumOff val="40000"/>
                  </a:schemeClr>
                </a:solidFill>
              </a:rPr>
              <a:t>Public Space Accommodation (&gt; +1.0m SLR)</a:t>
            </a:r>
            <a:endParaRPr lang="en-US" altLang="zh-CN" sz="1715" b="1">
              <a:solidFill>
                <a:schemeClr val="tx2">
                  <a:lumMod val="60000"/>
                  <a:lumOff val="40000"/>
                </a:schemeClr>
              </a:solidFill>
            </a:endParaRPr>
          </a:p>
          <a:p>
            <a:pPr indent="0">
              <a:lnSpc>
                <a:spcPct val="120000"/>
              </a:lnSpc>
              <a:buClr>
                <a:srgbClr val="558ED5"/>
              </a:buClr>
              <a:buFont typeface="Wingdings" panose="05000000000000000000" charset="0"/>
              <a:buNone/>
            </a:pPr>
            <a:endParaRPr lang="en-US" altLang="zh-CN" sz="1715" b="1">
              <a:solidFill>
                <a:schemeClr val="tx2">
                  <a:lumMod val="60000"/>
                  <a:lumOff val="40000"/>
                </a:schemeClr>
              </a:solidFill>
            </a:endParaRPr>
          </a:p>
          <a:p>
            <a:pPr indent="0" fontAlgn="auto">
              <a:lnSpc>
                <a:spcPct val="150000"/>
              </a:lnSpc>
              <a:spcAft>
                <a:spcPts val="1200"/>
              </a:spcAft>
              <a:buClr>
                <a:srgbClr val="558ED5"/>
              </a:buClr>
              <a:buNone/>
            </a:pPr>
            <a:r>
              <a:rPr lang="en-US" altLang="zh-CN" sz="1715">
                <a:sym typeface="+mn-ea"/>
              </a:rPr>
              <a:t>Public spaces and beaches adopt an 'Accommodate' pathway, living with water. Key actions include ongoing beach nourishment to reach design volumes and transitioning areas like Selwyn Reserve from purely recreational spaces into zones with active flood management functions, accepting their role as temporary buffers during storms.</a:t>
            </a:r>
            <a:endParaRPr lang="en-US" altLang="zh-CN" sz="1715">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文本框 9"/>
          <p:cNvSpPr txBox="1"/>
          <p:nvPr/>
        </p:nvSpPr>
        <p:spPr>
          <a:xfrm>
            <a:off x="297089" y="489857"/>
            <a:ext cx="4329793" cy="443230"/>
          </a:xfrm>
          <a:prstGeom prst="rect">
            <a:avLst/>
          </a:prstGeom>
          <a:noFill/>
        </p:spPr>
        <p:txBody>
          <a:bodyPr wrap="square" rtlCol="0">
            <a:spAutoFit/>
          </a:bodyPr>
          <a:p>
            <a:r>
              <a:rPr lang="en-US" altLang="zh-CN" sz="2285" b="1">
                <a:solidFill>
                  <a:schemeClr val="tx2">
                    <a:lumMod val="60000"/>
                    <a:lumOff val="40000"/>
                  </a:schemeClr>
                </a:solidFill>
                <a:sym typeface="+mn-ea"/>
              </a:rPr>
              <a:t>Pathway Adaptation</a:t>
            </a:r>
            <a:endParaRPr lang="en-US" altLang="zh-CN" sz="2285" b="1">
              <a:solidFill>
                <a:schemeClr val="tx2">
                  <a:lumMod val="60000"/>
                  <a:lumOff val="40000"/>
                </a:schemeClr>
              </a:solidFill>
            </a:endParaRPr>
          </a:p>
        </p:txBody>
      </p:sp>
      <p:pic>
        <p:nvPicPr>
          <p:cNvPr id="11" name="图片 10" descr="图片3"/>
          <p:cNvPicPr>
            <a:picLocks noChangeAspect="1"/>
          </p:cNvPicPr>
          <p:nvPr/>
        </p:nvPicPr>
        <p:blipFill>
          <a:blip r:embed="rId1"/>
          <a:stretch>
            <a:fillRect/>
          </a:stretch>
        </p:blipFill>
        <p:spPr>
          <a:xfrm>
            <a:off x="3765550" y="326571"/>
            <a:ext cx="5183868" cy="3144157"/>
          </a:xfrm>
          <a:prstGeom prst="rect">
            <a:avLst/>
          </a:prstGeom>
        </p:spPr>
      </p:pic>
      <p:sp>
        <p:nvSpPr>
          <p:cNvPr id="31" name="文本框 30"/>
          <p:cNvSpPr txBox="1"/>
          <p:nvPr/>
        </p:nvSpPr>
        <p:spPr>
          <a:xfrm>
            <a:off x="297089" y="1360714"/>
            <a:ext cx="3662589" cy="5211082"/>
          </a:xfrm>
          <a:prstGeom prst="rect">
            <a:avLst/>
          </a:prstGeom>
          <a:noFill/>
        </p:spPr>
        <p:txBody>
          <a:bodyPr wrap="square" rtlCol="0" anchor="t">
            <a:noAutofit/>
          </a:bodyPr>
          <a:p>
            <a:pPr indent="0">
              <a:lnSpc>
                <a:spcPct val="120000"/>
              </a:lnSpc>
              <a:buClr>
                <a:srgbClr val="558ED5"/>
              </a:buClr>
              <a:buFont typeface="Wingdings" panose="05000000000000000000" charset="0"/>
              <a:buNone/>
            </a:pPr>
            <a:r>
              <a:rPr lang="en-US" altLang="zh-CN" sz="1715" b="1">
                <a:solidFill>
                  <a:schemeClr val="tx2">
                    <a:lumMod val="60000"/>
                    <a:lumOff val="40000"/>
                  </a:schemeClr>
                </a:solidFill>
              </a:rPr>
              <a:t>Residential Managed Retreat (&gt; +1.0m SLR)</a:t>
            </a:r>
            <a:endParaRPr lang="en-US" altLang="zh-CN" sz="1715" b="1">
              <a:solidFill>
                <a:schemeClr val="tx2">
                  <a:lumMod val="60000"/>
                  <a:lumOff val="40000"/>
                </a:schemeClr>
              </a:solidFill>
            </a:endParaRPr>
          </a:p>
          <a:p>
            <a:pPr indent="0">
              <a:lnSpc>
                <a:spcPct val="120000"/>
              </a:lnSpc>
              <a:buClr>
                <a:srgbClr val="558ED5"/>
              </a:buClr>
              <a:buFont typeface="Wingdings" panose="05000000000000000000" charset="0"/>
              <a:buNone/>
            </a:pPr>
            <a:endParaRPr lang="en-US" altLang="zh-CN" sz="1715" b="1">
              <a:solidFill>
                <a:schemeClr val="tx2">
                  <a:lumMod val="60000"/>
                  <a:lumOff val="40000"/>
                </a:schemeClr>
              </a:solidFill>
            </a:endParaRPr>
          </a:p>
          <a:p>
            <a:pPr indent="0" fontAlgn="auto">
              <a:lnSpc>
                <a:spcPct val="150000"/>
              </a:lnSpc>
              <a:spcAft>
                <a:spcPts val="1200"/>
              </a:spcAft>
              <a:buClr>
                <a:srgbClr val="558ED5"/>
              </a:buClr>
              <a:buNone/>
            </a:pPr>
            <a:r>
              <a:rPr lang="en-US" altLang="zh-CN" sz="1715">
                <a:sym typeface="+mn-ea"/>
              </a:rPr>
              <a:t>Residential areas transition gradually from 'Accommodate' to 'Managed Retreat' starting at +1.0m SLR. The initial focus (+1.0m to +1.5m) is on enabling ground-floor use conversion to non-residential purposes and adopting floodable building designs. </a:t>
            </a:r>
            <a:endParaRPr lang="en-US" altLang="zh-CN" sz="1715">
              <a:sym typeface="+mn-ea"/>
            </a:endParaRPr>
          </a:p>
        </p:txBody>
      </p:sp>
      <p:sp>
        <p:nvSpPr>
          <p:cNvPr id="32" name="文本框 31"/>
          <p:cNvSpPr txBox="1"/>
          <p:nvPr/>
        </p:nvSpPr>
        <p:spPr>
          <a:xfrm>
            <a:off x="4136571" y="3820886"/>
            <a:ext cx="4572000" cy="2554061"/>
          </a:xfrm>
          <a:prstGeom prst="rect">
            <a:avLst/>
          </a:prstGeom>
          <a:noFill/>
        </p:spPr>
        <p:txBody>
          <a:bodyPr wrap="square" rtlCol="0" anchor="t">
            <a:noAutofit/>
          </a:bodyPr>
          <a:p>
            <a:pPr indent="0" fontAlgn="auto">
              <a:lnSpc>
                <a:spcPct val="150000"/>
              </a:lnSpc>
              <a:spcAft>
                <a:spcPts val="1200"/>
              </a:spcAft>
              <a:buClr>
                <a:srgbClr val="558ED5"/>
              </a:buClr>
              <a:buNone/>
            </a:pPr>
            <a:r>
              <a:rPr lang="en-US" altLang="zh-CN" sz="1715">
                <a:sym typeface="+mn-ea"/>
              </a:rPr>
              <a:t>Beyond +1.5m, or if annual inundation thresholds are persistently exceeded, a full retreat strategy is triggered: securing reserved retreat corridors, utilizing planning tools to limit new risks, and commissioning feasibility and funding studies for selective relocation.</a:t>
            </a:r>
            <a:endParaRPr lang="en-US" altLang="zh-CN" sz="1715">
              <a:sym typeface="+mn-ea"/>
            </a:endParaRPr>
          </a:p>
          <a:p>
            <a:pPr indent="0" fontAlgn="auto">
              <a:lnSpc>
                <a:spcPct val="150000"/>
              </a:lnSpc>
              <a:spcAft>
                <a:spcPts val="1200"/>
              </a:spcAft>
              <a:buClr>
                <a:srgbClr val="558ED5"/>
              </a:buClr>
              <a:buNone/>
            </a:pPr>
            <a:endParaRPr lang="en-US" altLang="zh-CN" sz="1715">
              <a:sym typeface="+mn-ea"/>
            </a:endParaRPr>
          </a:p>
        </p:txBody>
      </p:sp>
    </p:spTree>
  </p:cSld>
  <p:clrMapOvr>
    <a:masterClrMapping/>
  </p:clrMapOvr>
</p:sld>
</file>

<file path=ppt/tags/tag1.xml><?xml version="1.0" encoding="utf-8"?>
<p:tagLst xmlns:p="http://schemas.openxmlformats.org/presentationml/2006/main">
  <p:tag name="TABLE_ENDDRAG_ORIGIN_RECT" val="940*586"/>
  <p:tag name="TABLE_ENDDRAG_RECT" val="32*114*941*58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8048</Words>
  <Application>WPS 演示</Application>
  <PresentationFormat>On-screen Show (4:3)</PresentationFormat>
  <Paragraphs>960</Paragraphs>
  <Slides>16</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16</vt:i4>
      </vt:variant>
    </vt:vector>
  </HeadingPairs>
  <TitlesOfParts>
    <vt:vector size="26" baseType="lpstr">
      <vt:lpstr>Arial</vt:lpstr>
      <vt:lpstr>宋体</vt:lpstr>
      <vt:lpstr>Wingdings</vt:lpstr>
      <vt:lpstr>Wingdings</vt:lpstr>
      <vt:lpstr>微软雅黑</vt:lpstr>
      <vt:lpstr>Calibri</vt:lpstr>
      <vt:lpstr>Arial Unicode MS</vt:lpstr>
      <vt:lpstr>Inter</vt:lpstr>
      <vt:lpstr>DejaVu Math TeX Gyre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你的段落文字</dc:title>
  <dc:creator/>
  <cp:lastModifiedBy>柜子ø</cp:lastModifiedBy>
  <cp:revision>6</cp:revision>
  <dcterms:created xsi:type="dcterms:W3CDTF">2006-08-16T00:00:00Z</dcterms:created>
  <dcterms:modified xsi:type="dcterms:W3CDTF">2025-11-09T19:21:08Z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2004E41CB6D046D1A11558AFA327DAF5_13</vt:lpwstr>
  </property>
  <property fmtid="{D5CDD505-2E9C-101B-9397-08002B2CF9AE}" pid="3" name="KSOProductBuildVer">
    <vt:lpwstr>2052-12.1.0.23542</vt:lpwstr>
  </property>
</Properties>
</file>